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880"/>
    <p:restoredTop sz="81081"/>
  </p:normalViewPr>
  <p:slideViewPr>
    <p:cSldViewPr snapToGrid="0" snapToObjects="1">
      <p:cViewPr varScale="1">
        <p:scale>
          <a:sx n="58" d="100"/>
          <a:sy n="58" d="100"/>
        </p:scale>
        <p:origin x="-19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B4F7-DAA5-BB45-B720-7EA6243993FF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CF425-6591-864A-94F1-3125A93591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050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CF425-6591-864A-94F1-3125A935919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5074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3031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99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5354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0026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0689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2855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735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00086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922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71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48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AAEE5-F408-FC4E-BDED-83A641B0040C}" type="datetimeFigureOut">
              <a:rPr lang="en-US" smtClean="0"/>
              <a:pPr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71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0049" y="-611187"/>
            <a:ext cx="5229225" cy="2387600"/>
          </a:xfrm>
        </p:spPr>
        <p:txBody>
          <a:bodyPr>
            <a:normAutofit/>
          </a:bodyPr>
          <a:lstStyle/>
          <a:p>
            <a:r>
              <a:rPr lang="pl-PL" sz="3600" dirty="0" smtClean="0">
                <a:solidFill>
                  <a:schemeClr val="bg1"/>
                </a:solidFill>
                <a:latin typeface="Arial Narrow" pitchFamily="34" charset="0"/>
              </a:rPr>
              <a:t>ŻARLIWE MODLITWY</a:t>
            </a:r>
            <a:br>
              <a:rPr lang="pl-PL" sz="3600" dirty="0" smtClean="0">
                <a:solidFill>
                  <a:schemeClr val="bg1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latin typeface="Arial Narrow" pitchFamily="34" charset="0"/>
                <a:ea typeface="Avenir Book" charset="0"/>
                <a:cs typeface="Avenir Book" charset="0"/>
              </a:rPr>
              <a:t> </a:t>
            </a:r>
            <a:r>
              <a:rPr lang="pl-PL" sz="4000" i="1" dirty="0" smtClean="0">
                <a:solidFill>
                  <a:schemeClr val="accent5">
                    <a:lumMod val="50000"/>
                  </a:schemeClr>
                </a:solidFill>
                <a:latin typeface="Palatino Linotype" charset="0"/>
                <a:ea typeface="Palatino Linotype" charset="0"/>
                <a:cs typeface="Palatino Linotype" charset="0"/>
              </a:rPr>
              <a:t>i</a:t>
            </a:r>
            <a:r>
              <a:rPr lang="en-US" sz="4000" dirty="0" smtClean="0">
                <a:solidFill>
                  <a:srgbClr val="C00000"/>
                </a:solidFill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pl-PL" sz="3200" dirty="0" smtClean="0">
                <a:solidFill>
                  <a:srgbClr val="C00000"/>
                </a:solidFill>
                <a:latin typeface="Palatino Linotype" charset="0"/>
                <a:ea typeface="Palatino Linotype" charset="0"/>
                <a:cs typeface="Palatino Linotype" charset="0"/>
              </a:rPr>
              <a:t>WIARA BEZ LĘKU</a:t>
            </a:r>
            <a:endParaRPr lang="en-US" sz="3200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7400" y="1944688"/>
            <a:ext cx="3324224" cy="119856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pl-PL" sz="1500" b="1" dirty="0" smtClean="0">
                <a:solidFill>
                  <a:srgbClr val="002060"/>
                </a:solidFill>
                <a:latin typeface="Avenir Book" charset="0"/>
                <a:ea typeface="Avenir Book" charset="0"/>
                <a:cs typeface="Avenir Book" charset="0"/>
              </a:rPr>
              <a:t>Międzynarodowy Dzień Modlitwy Kobiet</a:t>
            </a:r>
            <a:endParaRPr lang="en-US" sz="1500" b="1" dirty="0" smtClean="0">
              <a:solidFill>
                <a:srgbClr val="002060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pPr>
              <a:lnSpc>
                <a:spcPct val="120000"/>
              </a:lnSpc>
            </a:pPr>
            <a:r>
              <a:rPr lang="pl-PL" sz="1500" dirty="0" smtClean="0">
                <a:solidFill>
                  <a:srgbClr val="002060"/>
                </a:solidFill>
                <a:latin typeface="Avenir Book" charset="0"/>
                <a:ea typeface="Avenir Book" charset="0"/>
                <a:cs typeface="Avenir Book" charset="0"/>
              </a:rPr>
              <a:t>4 marca</a:t>
            </a:r>
            <a:r>
              <a:rPr lang="en-US" sz="1500" dirty="0" smtClean="0">
                <a:solidFill>
                  <a:srgbClr val="002060"/>
                </a:solidFill>
                <a:latin typeface="Avenir Book" charset="0"/>
                <a:ea typeface="Avenir Book" charset="0"/>
                <a:cs typeface="Avenir Book" charset="0"/>
              </a:rPr>
              <a:t> 2017</a:t>
            </a:r>
          </a:p>
        </p:txBody>
      </p:sp>
      <p:sp>
        <p:nvSpPr>
          <p:cNvPr id="5" name="Rectangle 4"/>
          <p:cNvSpPr/>
          <p:nvPr/>
        </p:nvSpPr>
        <p:spPr>
          <a:xfrm>
            <a:off x="7086600" y="3279035"/>
            <a:ext cx="21717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l-PL" sz="1200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AUTOR</a:t>
            </a:r>
            <a:endParaRPr lang="en-US" sz="1200" dirty="0" smtClean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pPr algn="ctr">
              <a:lnSpc>
                <a:spcPct val="120000"/>
              </a:lnSpc>
            </a:pPr>
            <a:r>
              <a:rPr lang="en-US" sz="1200" i="1" dirty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rPr>
              <a:t>G</a:t>
            </a:r>
            <a:r>
              <a:rPr lang="en-US" sz="1200" i="1" dirty="0" smtClean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rPr>
              <a:t>ina </a:t>
            </a:r>
            <a:r>
              <a:rPr lang="en-US" sz="1200" i="1" dirty="0" err="1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rPr>
              <a:t>W</a:t>
            </a:r>
            <a:r>
              <a:rPr lang="en-US" sz="1200" i="1" dirty="0" err="1" smtClean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rPr>
              <a:t>ahlen</a:t>
            </a:r>
            <a:endParaRPr lang="en-US" sz="1200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486" y="6394275"/>
            <a:ext cx="478971" cy="3548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2852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6924"/>
            <a:ext cx="9129560" cy="69449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363" y="800554"/>
            <a:ext cx="7886700" cy="1325563"/>
          </a:xfrm>
        </p:spPr>
        <p:txBody>
          <a:bodyPr>
            <a:normAutofit/>
          </a:bodyPr>
          <a:lstStyle/>
          <a:p>
            <a:r>
              <a:rPr lang="pl-PL" sz="4000" b="1" dirty="0" smtClean="0">
                <a:solidFill>
                  <a:srgbClr val="A20000"/>
                </a:solidFill>
              </a:rPr>
              <a:t>Dwie kobiety – dwie historie</a:t>
            </a:r>
            <a:endParaRPr lang="en-US" sz="4000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26469"/>
            <a:ext cx="8047876" cy="765238"/>
          </a:xfrm>
        </p:spPr>
        <p:txBody>
          <a:bodyPr>
            <a:normAutofit/>
          </a:bodyPr>
          <a:lstStyle/>
          <a:p>
            <a:pPr marL="385763" indent="-385763">
              <a:buFont typeface="+mj-lt"/>
              <a:buAutoNum type="arabicPeriod" startAt="4"/>
            </a:pPr>
            <a:r>
              <a:rPr lang="pl-PL" dirty="0" smtClean="0"/>
              <a:t>Każda z nich zupełnie poddała się Bogu. </a:t>
            </a: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1872344" y="3230022"/>
            <a:ext cx="539931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“</a:t>
            </a:r>
            <a:r>
              <a:rPr lang="pl-PL" sz="2400" dirty="0" smtClean="0"/>
              <a:t>Ojcze mój, jeśli można, niech mnie ten kielich minie; wszakże nie jako Ja chcę, </a:t>
            </a:r>
            <a:br>
              <a:rPr lang="pl-PL" sz="2400" dirty="0" smtClean="0"/>
            </a:br>
            <a:r>
              <a:rPr lang="pl-PL" sz="2400" dirty="0" smtClean="0"/>
              <a:t>ale jako Ty</a:t>
            </a:r>
            <a:r>
              <a:rPr lang="en-US" sz="2400" dirty="0" smtClean="0"/>
              <a:t>”</a:t>
            </a:r>
            <a:endParaRPr lang="pl-PL" sz="2400" dirty="0" smtClean="0"/>
          </a:p>
          <a:p>
            <a:pPr algn="ctr"/>
            <a:endParaRPr lang="en-US" sz="2400" dirty="0"/>
          </a:p>
          <a:p>
            <a:pPr algn="ctr"/>
            <a:r>
              <a:rPr lang="en-US" sz="1600" dirty="0" smtClean="0"/>
              <a:t>Mat</a:t>
            </a:r>
            <a:r>
              <a:rPr lang="pl-PL" sz="1600" dirty="0" err="1" smtClean="0"/>
              <a:t>eusz</a:t>
            </a:r>
            <a:r>
              <a:rPr lang="en-US" sz="1600" dirty="0" smtClean="0"/>
              <a:t> 26:39</a:t>
            </a:r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112143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6924"/>
            <a:ext cx="9129560" cy="69449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7878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 smtClean="0">
                <a:solidFill>
                  <a:srgbClr val="A20000"/>
                </a:solidFill>
              </a:rPr>
              <a:t>Dwie kobiety – dwie historie</a:t>
            </a:r>
            <a:endParaRPr lang="en-US" sz="4000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26469"/>
            <a:ext cx="8047876" cy="765238"/>
          </a:xfrm>
        </p:spPr>
        <p:txBody>
          <a:bodyPr>
            <a:normAutofit/>
          </a:bodyPr>
          <a:lstStyle/>
          <a:p>
            <a:pPr marL="385763" indent="-385763">
              <a:buFont typeface="+mj-lt"/>
              <a:buAutoNum type="arabicPeriod" startAt="4"/>
            </a:pPr>
            <a:r>
              <a:rPr lang="pl-PL" dirty="0" smtClean="0"/>
              <a:t>Każda z nich zupełnie poddała się Bogu.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049" y="3408598"/>
            <a:ext cx="7341007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“</a:t>
            </a:r>
            <a:r>
              <a:rPr lang="pl-PL" sz="2400" dirty="0" smtClean="0"/>
              <a:t>Czy kobieta może zapomnieć o swoim niemowlęciu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i </a:t>
            </a:r>
            <a:r>
              <a:rPr lang="pl-PL" sz="2400" dirty="0" smtClean="0"/>
              <a:t>nie zlitować się nad dziecięciem swojego łona? A choćby nawet one zapomniały, jednak Ja ciebie nie zapomnę.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Oto </a:t>
            </a:r>
            <a:r>
              <a:rPr lang="pl-PL" sz="2400" dirty="0" smtClean="0"/>
              <a:t>na </a:t>
            </a:r>
            <a:r>
              <a:rPr lang="pl-PL" sz="2400" i="1" dirty="0" smtClean="0"/>
              <a:t>moich</a:t>
            </a:r>
            <a:r>
              <a:rPr lang="pl-PL" sz="2400" dirty="0" smtClean="0"/>
              <a:t> dłoniach wyrysowałem cię (…)</a:t>
            </a:r>
            <a:r>
              <a:rPr lang="en-US" sz="2400" dirty="0" smtClean="0"/>
              <a:t>”</a:t>
            </a:r>
            <a:endParaRPr lang="pl-PL" sz="2400" dirty="0" smtClean="0"/>
          </a:p>
          <a:p>
            <a:pPr algn="ctr"/>
            <a:endParaRPr lang="en-US" sz="2400" dirty="0"/>
          </a:p>
          <a:p>
            <a:pPr algn="ctr"/>
            <a:r>
              <a:rPr lang="pl-PL" sz="1600" dirty="0" smtClean="0"/>
              <a:t>Izajasz</a:t>
            </a:r>
            <a:r>
              <a:rPr lang="en-US" sz="1600" dirty="0" smtClean="0"/>
              <a:t> 49:15,16</a:t>
            </a:r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54230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6629" y="865864"/>
            <a:ext cx="6444344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PRZYWILEJ MODLITWY</a:t>
            </a:r>
            <a:endParaRPr lang="en-US" sz="3600" b="1" dirty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26469"/>
            <a:ext cx="7832119" cy="32635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Ellen G. White, </a:t>
            </a:r>
            <a:r>
              <a:rPr lang="pl-PL" i="1" dirty="0" smtClean="0"/>
              <a:t>Droga do Chrystusa</a:t>
            </a:r>
            <a:r>
              <a:rPr lang="en-US" i="1" dirty="0" smtClean="0"/>
              <a:t>,</a:t>
            </a:r>
            <a:r>
              <a:rPr lang="en-US" dirty="0" smtClean="0"/>
              <a:t> </a:t>
            </a:r>
            <a:r>
              <a:rPr lang="pl-PL" dirty="0" err="1" smtClean="0"/>
              <a:t>str</a:t>
            </a:r>
            <a:r>
              <a:rPr lang="en-US" dirty="0" smtClean="0"/>
              <a:t>. 9</a:t>
            </a:r>
            <a:r>
              <a:rPr lang="pl-PL" dirty="0" smtClean="0"/>
              <a:t>4</a:t>
            </a:r>
            <a:endParaRPr lang="en-US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“</a:t>
            </a:r>
            <a:r>
              <a:rPr lang="pl-PL" dirty="0" smtClean="0"/>
              <a:t>Jeśli będziemy kierować się naszymi wątpliwościami i obawami lub będziemy próbowali rozwiązać wszystko, czego nie jesteśmy w stanie widzieć klarownie, zanim zaufamy, nasze dylematy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tylko pogłębią </a:t>
            </a:r>
            <a:r>
              <a:rPr lang="pl-PL" dirty="0" smtClean="0"/>
              <a:t>się i </a:t>
            </a:r>
            <a:r>
              <a:rPr lang="pl-PL" dirty="0" smtClean="0"/>
              <a:t>pomnożą</a:t>
            </a:r>
            <a:r>
              <a:rPr lang="en-US" dirty="0" smtClean="0"/>
              <a:t>.”</a:t>
            </a:r>
          </a:p>
        </p:txBody>
      </p:sp>
    </p:spTree>
    <p:extLst>
      <p:ext uri="{BB962C8B-B14F-4D97-AF65-F5344CB8AC3E}">
        <p14:creationId xmlns="" xmlns:p14="http://schemas.microsoft.com/office/powerpoint/2010/main" val="188633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7883" y="822323"/>
            <a:ext cx="5902779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  PRZYWILEJ MODLITWY</a:t>
            </a:r>
            <a:endParaRPr lang="en-US" sz="3600" b="1" dirty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963" y="2574810"/>
            <a:ext cx="7832119" cy="32635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”</a:t>
            </a:r>
            <a:r>
              <a:rPr lang="pl-PL" dirty="0" smtClean="0"/>
              <a:t> Jeśli jednak w poczuciu bezradności i zależności przyjdziemy do Boga, i w zaufaniu przedstawimy nasze potrzeby Temu, którego wiedza nie zna granic, który widzi wszystko, co stworzone, i który rządzi wszystkim swoją wolą i słowem, On pochyli się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nad </a:t>
            </a:r>
            <a:r>
              <a:rPr lang="pl-PL" dirty="0" smtClean="0"/>
              <a:t>naszym wołaniem i sprawi, że w naszym sercu zabłyśnie światło</a:t>
            </a:r>
            <a:r>
              <a:rPr lang="en-US" dirty="0" smtClean="0"/>
              <a:t>.”</a:t>
            </a:r>
          </a:p>
        </p:txBody>
      </p:sp>
    </p:spTree>
    <p:extLst>
      <p:ext uri="{BB962C8B-B14F-4D97-AF65-F5344CB8AC3E}">
        <p14:creationId xmlns="" xmlns:p14="http://schemas.microsoft.com/office/powerpoint/2010/main" val="180344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887638"/>
            <a:ext cx="592455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PRZYWILEJ MODLITWY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2192" y="2596579"/>
            <a:ext cx="7832119" cy="326350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“</a:t>
            </a:r>
            <a:r>
              <a:rPr lang="pl-PL" dirty="0" smtClean="0"/>
              <a:t>Dzięki szczerej modlitwie wchodzimy w związek </a:t>
            </a:r>
            <a:br>
              <a:rPr lang="pl-PL" dirty="0" smtClean="0"/>
            </a:br>
            <a:r>
              <a:rPr lang="pl-PL" dirty="0" smtClean="0"/>
              <a:t>z umysłem Nieskończonego.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pl-PL" dirty="0" smtClean="0"/>
              <a:t>W tym momencie możemy nie mieć jasnego dowodu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na </a:t>
            </a:r>
            <a:r>
              <a:rPr lang="pl-PL" dirty="0" smtClean="0"/>
              <a:t>to, że nasz Zbawiciel pochyla się nad nami z miłością </a:t>
            </a:r>
            <a:br>
              <a:rPr lang="pl-PL" dirty="0" smtClean="0"/>
            </a:br>
            <a:r>
              <a:rPr lang="pl-PL" dirty="0" smtClean="0"/>
              <a:t>i współczuciem, ale naprawdę tak jest.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pl-PL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pl-PL" dirty="0" smtClean="0"/>
              <a:t>Możemy nie czuć Jego rzeczywistego dotyku, ale Jego dłoń spoczywa na nas z miłością i czułością pełną współczucia</a:t>
            </a:r>
            <a:r>
              <a:rPr lang="en-US" dirty="0" smtClean="0"/>
              <a:t>.” </a:t>
            </a:r>
          </a:p>
        </p:txBody>
      </p:sp>
    </p:spTree>
    <p:extLst>
      <p:ext uri="{BB962C8B-B14F-4D97-AF65-F5344CB8AC3E}">
        <p14:creationId xmlns="" xmlns:p14="http://schemas.microsoft.com/office/powerpoint/2010/main" val="92036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0286" y="691696"/>
            <a:ext cx="5685064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solidFill>
                  <a:schemeClr val="bg1"/>
                </a:solidFill>
                <a:latin typeface="Arial Narrow" pitchFamily="34" charset="0"/>
                <a:ea typeface="Avenir Book" charset="0"/>
                <a:cs typeface="Avenir Book" charset="0"/>
              </a:rPr>
              <a:t>JEZUS JEST NASZĄ SKAŁĄ </a:t>
            </a:r>
            <a:br>
              <a:rPr lang="pl-PL" sz="3200" b="1" dirty="0" smtClean="0">
                <a:solidFill>
                  <a:schemeClr val="bg1"/>
                </a:solidFill>
                <a:latin typeface="Arial Narrow" pitchFamily="34" charset="0"/>
                <a:ea typeface="Avenir Book" charset="0"/>
                <a:cs typeface="Avenir Book" charset="0"/>
              </a:rPr>
            </a:br>
            <a:r>
              <a:rPr lang="pl-PL" sz="3200" b="1" dirty="0" smtClean="0">
                <a:solidFill>
                  <a:schemeClr val="bg1"/>
                </a:solidFill>
                <a:latin typeface="Arial Narrow" pitchFamily="34" charset="0"/>
                <a:ea typeface="Avenir Book" charset="0"/>
                <a:cs typeface="Avenir Book" charset="0"/>
              </a:rPr>
              <a:t>I JEST GODZIEN ZAUFANIA</a:t>
            </a:r>
            <a:endParaRPr lang="en-US" sz="3200" b="1" dirty="0">
              <a:solidFill>
                <a:schemeClr val="bg1"/>
              </a:solidFill>
              <a:latin typeface="Arial Narrow" pitchFamily="34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9167" y="2935964"/>
            <a:ext cx="8515350" cy="263751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3200" dirty="0" smtClean="0"/>
              <a:t>“</a:t>
            </a:r>
            <a:r>
              <a:rPr lang="pl-PL" sz="3200" dirty="0" smtClean="0"/>
              <a:t>Albowiem ja wiem, jakie myśli mam o was - mówi Pan - myśli o pokoju, a nie o niedoli, aby zgotować wam przyszłość i natchnąć nadzieją</a:t>
            </a:r>
            <a:r>
              <a:rPr lang="en-US" sz="3200" dirty="0" smtClean="0"/>
              <a:t>.”</a:t>
            </a:r>
            <a:r>
              <a:rPr lang="pl-PL" sz="3200" dirty="0" smtClean="0"/>
              <a:t/>
            </a:r>
            <a:br>
              <a:rPr lang="pl-PL" sz="3200" dirty="0" smtClean="0"/>
            </a:br>
            <a:endParaRPr lang="en-US" sz="3200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3200" dirty="0" err="1" smtClean="0"/>
              <a:t>Jeremia</a:t>
            </a:r>
            <a:r>
              <a:rPr lang="pl-PL" sz="3200" dirty="0" err="1" smtClean="0"/>
              <a:t>sz</a:t>
            </a:r>
            <a:r>
              <a:rPr lang="en-US" sz="3200" dirty="0" smtClean="0"/>
              <a:t> 29:11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3275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A</a:t>
            </a:r>
            <a:r>
              <a:rPr lang="en-US" dirty="0" smtClean="0"/>
              <a:t>bout You?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693605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>
          <a:xfrm>
            <a:off x="666750" y="2711450"/>
            <a:ext cx="7886700" cy="3232150"/>
          </a:xfrm>
        </p:spPr>
        <p:txBody>
          <a:bodyPr/>
          <a:lstStyle/>
          <a:p>
            <a:r>
              <a:rPr lang="pl-PL" dirty="0" smtClean="0"/>
              <a:t>Czy wylałaś swoje serce przed Panem</a:t>
            </a:r>
            <a:r>
              <a:rPr lang="en-US" dirty="0" smtClean="0"/>
              <a:t>?</a:t>
            </a:r>
          </a:p>
          <a:p>
            <a:r>
              <a:rPr lang="pl-PL" dirty="0" smtClean="0"/>
              <a:t>Czy prosisz o Jego bezpośrednią interwencję?</a:t>
            </a:r>
            <a:endParaRPr lang="en-US" dirty="0" smtClean="0"/>
          </a:p>
          <a:p>
            <a:r>
              <a:rPr lang="pl-PL" dirty="0" smtClean="0"/>
              <a:t>Czy Twoja modlitwa jest tak osobista, że musisz mówić ją szeptem</a:t>
            </a:r>
            <a:r>
              <a:rPr lang="en-US" dirty="0" smtClean="0"/>
              <a:t>?</a:t>
            </a:r>
          </a:p>
          <a:p>
            <a:r>
              <a:rPr lang="pl-PL" dirty="0" smtClean="0"/>
              <a:t>Czy Twoja modlitwa sięga tak głęboko, że można ją powierzyć tylko Bogu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529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Unhappy Home</a:t>
            </a: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446153"/>
            <a:ext cx="9129560" cy="694492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2500" y="2226469"/>
            <a:ext cx="3886200" cy="21522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err="1" smtClean="0">
                <a:solidFill>
                  <a:srgbClr val="C00000"/>
                </a:solidFill>
              </a:rPr>
              <a:t>Peninna</a:t>
            </a:r>
            <a:endParaRPr lang="en-US" sz="1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err="1" smtClean="0"/>
              <a:t>Peninna</a:t>
            </a:r>
            <a:r>
              <a:rPr lang="en-US" sz="1800" dirty="0" smtClean="0"/>
              <a:t> </a:t>
            </a:r>
            <a:r>
              <a:rPr lang="pl-PL" sz="1800" dirty="0" smtClean="0"/>
              <a:t>była zazdrosna i małostkowa</a:t>
            </a:r>
            <a:r>
              <a:rPr lang="en-US" sz="1800" dirty="0" smtClean="0"/>
              <a:t>,</a:t>
            </a:r>
          </a:p>
          <a:p>
            <a:pPr marL="0" indent="0">
              <a:buNone/>
            </a:pPr>
            <a:r>
              <a:rPr lang="pl-PL" sz="1800" dirty="0" smtClean="0"/>
              <a:t>zachowywała się dumnie i wyniośle</a:t>
            </a:r>
            <a:r>
              <a:rPr lang="en-US" sz="1800" dirty="0" smtClean="0"/>
              <a:t> </a:t>
            </a:r>
          </a:p>
          <a:p>
            <a:pPr marL="0" indent="0">
              <a:buNone/>
            </a:pPr>
            <a:r>
              <a:rPr lang="pl-PL" sz="1800" dirty="0" smtClean="0"/>
              <a:t>ubliżała Annie wytykając jej bezdzietność jako dowód niezadowolenia Pana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3454" y="2226469"/>
            <a:ext cx="3845745" cy="20983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 smtClean="0">
                <a:solidFill>
                  <a:srgbClr val="C00000"/>
                </a:solidFill>
              </a:rPr>
              <a:t>Anna</a:t>
            </a:r>
            <a:endParaRPr lang="en-US" sz="1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dirty="0" smtClean="0"/>
              <a:t>Annie wydawało się, że jej nadzieja legła w gruzach, a życie stało się wielkim ciężarem, a jednak przechodziła to doświadczenie potulnie i bez słowa skargi.</a:t>
            </a: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2502929" y="5355606"/>
            <a:ext cx="421968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350" dirty="0"/>
              <a:t>Ellen G. White, </a:t>
            </a:r>
            <a:r>
              <a:rPr lang="pl-PL" sz="1350" i="1" dirty="0" smtClean="0"/>
              <a:t>Patriarchowie i prorocy</a:t>
            </a:r>
            <a:r>
              <a:rPr lang="en-US" sz="1350" i="1" dirty="0" smtClean="0"/>
              <a:t>,</a:t>
            </a:r>
            <a:r>
              <a:rPr lang="en-US" sz="1350" dirty="0" smtClean="0"/>
              <a:t> </a:t>
            </a:r>
            <a:r>
              <a:rPr lang="pl-PL" sz="1350" dirty="0" err="1" smtClean="0"/>
              <a:t>str</a:t>
            </a:r>
            <a:r>
              <a:rPr lang="en-US" sz="1350" dirty="0" smtClean="0"/>
              <a:t>. </a:t>
            </a:r>
            <a:r>
              <a:rPr lang="en-US" sz="1350" dirty="0"/>
              <a:t>569, </a:t>
            </a:r>
            <a:r>
              <a:rPr lang="en-US" sz="1350" dirty="0" smtClean="0"/>
              <a:t>570</a:t>
            </a:r>
            <a:r>
              <a:rPr lang="pl-PL" sz="1350" dirty="0" smtClean="0"/>
              <a:t> </a:t>
            </a:r>
            <a:r>
              <a:rPr lang="pl-PL" sz="1350" dirty="0" err="1" smtClean="0"/>
              <a:t>oryg</a:t>
            </a:r>
            <a:r>
              <a:rPr lang="pl-PL" sz="1350" dirty="0" smtClean="0"/>
              <a:t>.</a:t>
            </a:r>
            <a:endParaRPr lang="en-US" sz="1350" dirty="0"/>
          </a:p>
        </p:txBody>
      </p:sp>
    </p:spTree>
    <p:extLst>
      <p:ext uri="{BB962C8B-B14F-4D97-AF65-F5344CB8AC3E}">
        <p14:creationId xmlns="" xmlns:p14="http://schemas.microsoft.com/office/powerpoint/2010/main" val="82735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871310"/>
            <a:ext cx="5238750" cy="1325563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chemeClr val="bg1"/>
                </a:solidFill>
              </a:rPr>
              <a:t>Jedynie Bóg może pomóc</a:t>
            </a:r>
            <a:endParaRPr lang="pl-PL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2492375"/>
            <a:ext cx="6553200" cy="38703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 smtClean="0"/>
              <a:t>“Nie, mój panie! Lecz jestem kobietą przygnębioną. Ani wina, ani innego trunku nie piłam, ale wylałam swoją duszę przed Panem. Nie uważaj swojej służebnicy </a:t>
            </a:r>
            <a:br>
              <a:rPr lang="pl-PL" dirty="0" smtClean="0"/>
            </a:br>
            <a:r>
              <a:rPr lang="pl-PL" dirty="0" smtClean="0"/>
              <a:t>za kobietę przewrotną, gdyż z głębi swej troski i zmartwienia dotychczas mówiłam.” 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1500" dirty="0"/>
              <a:t>1 Samuel 1:15, 16</a:t>
            </a:r>
            <a:r>
              <a:rPr lang="en-US" sz="1500" dirty="0" smtClean="0"/>
              <a:t>,</a:t>
            </a:r>
            <a:endParaRPr lang="en-US" sz="1500" dirty="0"/>
          </a:p>
        </p:txBody>
      </p:sp>
    </p:spTree>
    <p:extLst>
      <p:ext uri="{BB962C8B-B14F-4D97-AF65-F5344CB8AC3E}">
        <p14:creationId xmlns="" xmlns:p14="http://schemas.microsoft.com/office/powerpoint/2010/main" val="41928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4584" y="901245"/>
            <a:ext cx="5791200" cy="1325563"/>
          </a:xfrm>
        </p:spPr>
        <p:txBody>
          <a:bodyPr>
            <a:normAutofit/>
          </a:bodyPr>
          <a:lstStyle/>
          <a:p>
            <a:r>
              <a:rPr lang="pl-PL" sz="3600" b="1" dirty="0" smtClean="0">
                <a:solidFill>
                  <a:schemeClr val="bg1"/>
                </a:solidFill>
              </a:rPr>
              <a:t>Błogosławieństwo powraca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3950" y="2628900"/>
            <a:ext cx="7372350" cy="38834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 smtClean="0"/>
              <a:t>„Wybacz, mój </a:t>
            </a:r>
            <a:r>
              <a:rPr lang="pl-PL" dirty="0" smtClean="0"/>
              <a:t>panie… </a:t>
            </a:r>
            <a:r>
              <a:rPr lang="pl-PL" dirty="0" smtClean="0"/>
              <a:t>Ja jestem tą kobietą,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która </a:t>
            </a:r>
            <a:r>
              <a:rPr lang="pl-PL" dirty="0" smtClean="0"/>
              <a:t>stała tutaj przy tobie, modląc się do Pana.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 </a:t>
            </a:r>
            <a:r>
              <a:rPr lang="pl-PL" dirty="0" smtClean="0"/>
              <a:t>tego chłopca się modliłam, a Pan spełnił moją prośbę, jaką do niego zaniosłam. Więc i ja odstąpię go Panu; po wszystkie dni życia będzie oddany Panu.” </a:t>
            </a:r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en-US" sz="1500" dirty="0" smtClean="0"/>
              <a:t>1 </a:t>
            </a:r>
            <a:r>
              <a:rPr lang="en-US" sz="1500" dirty="0"/>
              <a:t>Samuel 1:26-28</a:t>
            </a:r>
          </a:p>
        </p:txBody>
      </p:sp>
    </p:spTree>
    <p:extLst>
      <p:ext uri="{BB962C8B-B14F-4D97-AF65-F5344CB8AC3E}">
        <p14:creationId xmlns="" xmlns:p14="http://schemas.microsoft.com/office/powerpoint/2010/main" val="149804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598" y="887637"/>
            <a:ext cx="5706836" cy="1325563"/>
          </a:xfrm>
        </p:spPr>
        <p:txBody>
          <a:bodyPr>
            <a:normAutofit/>
          </a:bodyPr>
          <a:lstStyle/>
          <a:p>
            <a:r>
              <a:rPr lang="pl-PL" sz="3600" b="1" dirty="0" smtClean="0">
                <a:solidFill>
                  <a:schemeClr val="bg1"/>
                </a:solidFill>
              </a:rPr>
              <a:t>Błogosławieństwo powraca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1675" y="2565851"/>
            <a:ext cx="7121979" cy="37260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dirty="0" smtClean="0"/>
              <a:t>„Weseli się serce moje w Panu, wywyższony jest róg mój w Panu, szeroko rozwarte są usta moje nad wrogami mymi, gdyż raduję się </a:t>
            </a:r>
            <a:br>
              <a:rPr lang="pl-PL" dirty="0" smtClean="0"/>
            </a:br>
            <a:r>
              <a:rPr lang="pl-PL" dirty="0" smtClean="0"/>
              <a:t>ze zbawienia twego. Nikt nie jest tak święty, jak Pan, gdyż nie ma nikogo oprócz ciebie, </a:t>
            </a:r>
            <a:br>
              <a:rPr lang="pl-PL" dirty="0" smtClean="0"/>
            </a:br>
            <a:r>
              <a:rPr lang="pl-PL" dirty="0" smtClean="0"/>
              <a:t>nikt taką skałą jak nasz Bóg”. </a:t>
            </a:r>
          </a:p>
          <a:p>
            <a:pPr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en-US" sz="1500" dirty="0" smtClean="0"/>
              <a:t>1 </a:t>
            </a:r>
            <a:r>
              <a:rPr lang="en-US" sz="1500" dirty="0"/>
              <a:t>Samuel 2:1, </a:t>
            </a:r>
            <a:r>
              <a:rPr lang="en-US" sz="1500" dirty="0" smtClean="0"/>
              <a:t>2</a:t>
            </a:r>
            <a:endParaRPr lang="en-US" sz="1500" dirty="0"/>
          </a:p>
        </p:txBody>
      </p:sp>
    </p:spTree>
    <p:extLst>
      <p:ext uri="{BB962C8B-B14F-4D97-AF65-F5344CB8AC3E}">
        <p14:creationId xmlns="" xmlns:p14="http://schemas.microsoft.com/office/powerpoint/2010/main" val="1515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6924"/>
            <a:ext cx="9129560" cy="69449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35238"/>
            <a:ext cx="7886700" cy="1325563"/>
          </a:xfrm>
        </p:spPr>
        <p:txBody>
          <a:bodyPr>
            <a:normAutofit/>
          </a:bodyPr>
          <a:lstStyle/>
          <a:p>
            <a:r>
              <a:rPr lang="pl-PL" sz="4000" b="1" dirty="0" smtClean="0">
                <a:solidFill>
                  <a:srgbClr val="A20000"/>
                </a:solidFill>
              </a:rPr>
              <a:t>Dwie kobiety – dwie historie</a:t>
            </a:r>
            <a:endParaRPr lang="pl-PL" sz="4000" dirty="0">
              <a:solidFill>
                <a:srgbClr val="A2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2213200"/>
            <a:ext cx="7886700" cy="761382"/>
          </a:xfrm>
        </p:spPr>
        <p:txBody>
          <a:bodyPr>
            <a:noAutofit/>
          </a:bodyPr>
          <a:lstStyle/>
          <a:p>
            <a:pPr marL="385763" indent="-3857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 smtClean="0"/>
              <a:t>Obie uznały własną bezradność i w zaufaniu sięgały po pomoc</a:t>
            </a:r>
            <a:r>
              <a:rPr lang="en-US" sz="2000" dirty="0" smtClean="0">
                <a:latin typeface="Avenir Book" charset="0"/>
                <a:ea typeface="Avenir Book" charset="0"/>
                <a:cs typeface="Avenir Book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51159" y="3379252"/>
            <a:ext cx="63817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 smtClean="0"/>
              <a:t>„(…) jestem ubogi i biedny, Ale Pan myśli o mnie. Ty jesteś pomocą moją i wybawieniem moim. Boże mój, nie zwlekaj!” </a:t>
            </a:r>
          </a:p>
          <a:p>
            <a:pPr algn="ctr"/>
            <a:endParaRPr lang="pl-PL" sz="2400" dirty="0" smtClean="0"/>
          </a:p>
          <a:p>
            <a:pPr algn="ctr"/>
            <a:r>
              <a:rPr lang="en-US" sz="1600" dirty="0" smtClean="0"/>
              <a:t>Psalm 40:17</a:t>
            </a:r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211601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6924"/>
            <a:ext cx="9129560" cy="69449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048" y="778781"/>
            <a:ext cx="7886700" cy="1325563"/>
          </a:xfrm>
        </p:spPr>
        <p:txBody>
          <a:bodyPr>
            <a:normAutofit/>
          </a:bodyPr>
          <a:lstStyle/>
          <a:p>
            <a:r>
              <a:rPr lang="pl-PL" sz="4000" b="1" dirty="0" smtClean="0">
                <a:solidFill>
                  <a:srgbClr val="A20000"/>
                </a:solidFill>
              </a:rPr>
              <a:t>Dwie kobiety – dwie historie</a:t>
            </a:r>
            <a:endParaRPr lang="en-US" sz="4000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4481" y="2357095"/>
            <a:ext cx="8500911" cy="2193134"/>
          </a:xfrm>
        </p:spPr>
        <p:txBody>
          <a:bodyPr>
            <a:normAutofit/>
          </a:bodyPr>
          <a:lstStyle/>
          <a:p>
            <a:pPr marL="385763" indent="-385763">
              <a:buFont typeface="+mj-lt"/>
              <a:buAutoNum type="arabicPeriod" startAt="2"/>
            </a:pPr>
            <a:r>
              <a:rPr lang="pl-PL" dirty="0" smtClean="0"/>
              <a:t>Obie wierzyły, że Bóg jest rzeczywisty, i aczkolwiek jest wszechmogący, to również interesuje się nimi osobiście.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9220" y="4033157"/>
            <a:ext cx="673140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 smtClean="0"/>
              <a:t>„Pan żyje! Nich będzie błogosławiona skała moja! Niech będzie wywyższony Bóg, mój Zbawiciel!”</a:t>
            </a:r>
          </a:p>
          <a:p>
            <a:pPr algn="ctr"/>
            <a:endParaRPr lang="pl-PL" sz="2400" dirty="0" smtClean="0"/>
          </a:p>
          <a:p>
            <a:pPr algn="ctr"/>
            <a:r>
              <a:rPr lang="pl-PL" sz="1600" dirty="0" smtClean="0"/>
              <a:t>Psalm 18,47</a:t>
            </a:r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123694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6924"/>
            <a:ext cx="9129560" cy="69449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352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 smtClean="0">
                <a:solidFill>
                  <a:srgbClr val="A20000"/>
                </a:solidFill>
              </a:rPr>
              <a:t>Dwie kobiety – dwie historie</a:t>
            </a:r>
            <a:endParaRPr lang="en-US" sz="4000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26469"/>
            <a:ext cx="6795408" cy="765238"/>
          </a:xfrm>
        </p:spPr>
        <p:txBody>
          <a:bodyPr>
            <a:noAutofit/>
          </a:bodyPr>
          <a:lstStyle/>
          <a:p>
            <a:pPr marL="385763" indent="-385763">
              <a:buFont typeface="+mj-lt"/>
              <a:buAutoNum type="arabicPeriod" startAt="3"/>
            </a:pPr>
            <a:r>
              <a:rPr lang="pl-PL" dirty="0" smtClean="0"/>
              <a:t>Obie były zupełnie uczciwe wobec Boga </a:t>
            </a:r>
            <a:br>
              <a:rPr lang="pl-PL" dirty="0" smtClean="0"/>
            </a:br>
            <a:r>
              <a:rPr lang="pl-PL" dirty="0" smtClean="0"/>
              <a:t>i niczego nie ukrywały.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98192" y="3447738"/>
            <a:ext cx="601295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“</a:t>
            </a:r>
            <a:r>
              <a:rPr lang="pl-PL" sz="2400" dirty="0" smtClean="0"/>
              <a:t>Oto miłujesz prawdę chowaną na dnie duszy</a:t>
            </a:r>
          </a:p>
          <a:p>
            <a:r>
              <a:rPr lang="pl-PL" sz="2400" dirty="0" smtClean="0"/>
              <a:t> i objawiasz mi mądrość ukrytą</a:t>
            </a:r>
            <a:r>
              <a:rPr lang="en-US" sz="2400" dirty="0" smtClean="0"/>
              <a:t>”</a:t>
            </a:r>
            <a:endParaRPr lang="pl-PL" sz="2400" dirty="0" smtClean="0"/>
          </a:p>
          <a:p>
            <a:endParaRPr lang="en-US" sz="2400" dirty="0"/>
          </a:p>
          <a:p>
            <a:pPr algn="ctr"/>
            <a:r>
              <a:rPr lang="en-US" sz="1600" dirty="0"/>
              <a:t>Psalm </a:t>
            </a:r>
            <a:r>
              <a:rPr lang="en-US" sz="1600" dirty="0" smtClean="0"/>
              <a:t>51:</a:t>
            </a:r>
            <a:r>
              <a:rPr lang="pl-PL" sz="1600" dirty="0" smtClean="0"/>
              <a:t>8</a:t>
            </a:r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173979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5506</TotalTime>
  <Words>511</Words>
  <Application>Microsoft Macintosh PowerPoint</Application>
  <PresentationFormat>Pokaz na ekranie (4:3)</PresentationFormat>
  <Paragraphs>76</Paragraphs>
  <Slides>15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Office Theme</vt:lpstr>
      <vt:lpstr>ŻARLIWE MODLITWY  i WIARA BEZ LĘKU</vt:lpstr>
      <vt:lpstr>What About You?</vt:lpstr>
      <vt:lpstr>Unhappy Home</vt:lpstr>
      <vt:lpstr>Jedynie Bóg może pomóc</vt:lpstr>
      <vt:lpstr>Błogosławieństwo powraca</vt:lpstr>
      <vt:lpstr>Błogosławieństwo powraca</vt:lpstr>
      <vt:lpstr>Dwie kobiety – dwie historie</vt:lpstr>
      <vt:lpstr>Dwie kobiety – dwie historie</vt:lpstr>
      <vt:lpstr>Dwie kobiety – dwie historie</vt:lpstr>
      <vt:lpstr>Dwie kobiety – dwie historie</vt:lpstr>
      <vt:lpstr>Dwie kobiety – dwie historie</vt:lpstr>
      <vt:lpstr>PRZYWILEJ MODLITWY</vt:lpstr>
      <vt:lpstr>  PRZYWILEJ MODLITWY</vt:lpstr>
      <vt:lpstr>PRZYWILEJ MODLITWY</vt:lpstr>
      <vt:lpstr>JEZUS JEST NASZĄ SKAŁĄ  I JEST GODZIEN ZAUFANIA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Passionate Prayers and Fearless Faith</dc:title>
  <dc:creator>Timon, Rebecca</dc:creator>
  <cp:lastModifiedBy>User</cp:lastModifiedBy>
  <cp:revision>35</cp:revision>
  <dcterms:created xsi:type="dcterms:W3CDTF">2016-11-10T20:45:07Z</dcterms:created>
  <dcterms:modified xsi:type="dcterms:W3CDTF">2017-02-05T21:21:15Z</dcterms:modified>
</cp:coreProperties>
</file>