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2.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3.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Override4.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Override5.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heme/themeOverride6.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6" r:id="rId2"/>
    <p:sldId id="257" r:id="rId3"/>
    <p:sldId id="284" r:id="rId4"/>
    <p:sldId id="261" r:id="rId5"/>
    <p:sldId id="264" r:id="rId6"/>
    <p:sldId id="263" r:id="rId7"/>
    <p:sldId id="285" r:id="rId8"/>
    <p:sldId id="266" r:id="rId9"/>
    <p:sldId id="267" r:id="rId10"/>
    <p:sldId id="268" r:id="rId11"/>
    <p:sldId id="286" r:id="rId12"/>
    <p:sldId id="270" r:id="rId13"/>
    <p:sldId id="272" r:id="rId14"/>
    <p:sldId id="271" r:id="rId15"/>
    <p:sldId id="287" r:id="rId16"/>
    <p:sldId id="274" r:id="rId17"/>
    <p:sldId id="275" r:id="rId18"/>
    <p:sldId id="276" r:id="rId19"/>
    <p:sldId id="288" r:id="rId20"/>
    <p:sldId id="278" r:id="rId21"/>
    <p:sldId id="279" r:id="rId22"/>
    <p:sldId id="280" r:id="rId23"/>
    <p:sldId id="281" r:id="rId24"/>
    <p:sldId id="282" r:id="rId25"/>
    <p:sldId id="283"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5AB1"/>
    <a:srgbClr val="D883FF"/>
    <a:srgbClr val="521B93"/>
    <a:srgbClr val="9437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93"/>
    <p:restoredTop sz="64193" autoAdjust="0"/>
  </p:normalViewPr>
  <p:slideViewPr>
    <p:cSldViewPr snapToGrid="0" snapToObjects="1">
      <p:cViewPr varScale="1">
        <p:scale>
          <a:sx n="42" d="100"/>
          <a:sy n="42" d="100"/>
        </p:scale>
        <p:origin x="1662" y="60"/>
      </p:cViewPr>
      <p:guideLst/>
    </p:cSldViewPr>
  </p:slideViewPr>
  <p:notesTextViewPr>
    <p:cViewPr>
      <p:scale>
        <a:sx n="150" d="100"/>
        <a:sy n="150" d="100"/>
      </p:scale>
      <p:origin x="0" y="-1938"/>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37B6EF-1EEF-3A4F-A822-990B72D28CC6}" type="datetimeFigureOut">
              <a:rPr lang="en-US" smtClean="0"/>
              <a:t>1/27/2021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6DC53A-3943-E24E-A838-496FFD443334}" type="slidenum">
              <a:rPr lang="en-US" smtClean="0"/>
              <a:t>‹#›</a:t>
            </a:fld>
            <a:endParaRPr lang="en-US"/>
          </a:p>
        </p:txBody>
      </p:sp>
    </p:spTree>
    <p:extLst>
      <p:ext uri="{BB962C8B-B14F-4D97-AF65-F5344CB8AC3E}">
        <p14:creationId xmlns:p14="http://schemas.microsoft.com/office/powerpoint/2010/main" val="1380055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b="1" kern="1200" dirty="0">
                <a:solidFill>
                  <a:schemeClr val="tx1"/>
                </a:solidFill>
                <a:effectLst/>
                <a:latin typeface="+mn-lt"/>
                <a:ea typeface="+mn-ea"/>
                <a:cs typeface="+mn-cs"/>
              </a:rPr>
              <a:t>Wprowadzenie</a:t>
            </a:r>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Pozdrawiam wszystkich w imieniu Jezusa!</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56DC53A-3943-E24E-A838-496FFD443334}" type="slidenum">
              <a:rPr lang="en-US" smtClean="0"/>
              <a:t>1</a:t>
            </a:fld>
            <a:endParaRPr lang="en-US"/>
          </a:p>
        </p:txBody>
      </p:sp>
    </p:spTree>
    <p:extLst>
      <p:ext uri="{BB962C8B-B14F-4D97-AF65-F5344CB8AC3E}">
        <p14:creationId xmlns:p14="http://schemas.microsoft.com/office/powerpoint/2010/main" val="11210042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200" kern="1200" dirty="0">
                <a:solidFill>
                  <a:schemeClr val="tx1"/>
                </a:solidFill>
                <a:effectLst/>
                <a:latin typeface="+mn-lt"/>
                <a:ea typeface="+mn-ea"/>
                <a:cs typeface="+mn-cs"/>
              </a:rPr>
              <a:t>Jej odpowiedź na ultimatum Baraka znajdziemy w </a:t>
            </a:r>
            <a:r>
              <a:rPr lang="pl-PL" sz="1200" kern="1200" dirty="0" err="1">
                <a:solidFill>
                  <a:schemeClr val="tx1"/>
                </a:solidFill>
                <a:effectLst/>
                <a:latin typeface="+mn-lt"/>
                <a:ea typeface="+mn-ea"/>
                <a:cs typeface="+mn-cs"/>
              </a:rPr>
              <a:t>Sdz</a:t>
            </a:r>
            <a:r>
              <a:rPr lang="pl-PL"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a:t>
            </a:r>
            <a:r>
              <a:rPr lang="pl-PL"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9 (</a:t>
            </a:r>
            <a:r>
              <a:rPr lang="pl-PL" sz="1200" kern="1200" dirty="0">
                <a:solidFill>
                  <a:schemeClr val="tx1"/>
                </a:solidFill>
                <a:effectLst/>
                <a:latin typeface="+mn-lt"/>
                <a:ea typeface="+mn-ea"/>
                <a:cs typeface="+mn-cs"/>
              </a:rPr>
              <a:t>BWP</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r>
            <a:r>
              <a:rPr lang="pl-PL" sz="1200" b="0" i="0" kern="1200" dirty="0">
                <a:solidFill>
                  <a:schemeClr val="tx1"/>
                </a:solidFill>
                <a:effectLst/>
                <a:latin typeface="+mn-lt"/>
                <a:ea typeface="+mn-ea"/>
                <a:cs typeface="+mn-cs"/>
              </a:rPr>
              <a:t>Rzekła mu zatem: Dobrze, pójdę z tobą</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56DC53A-3943-E24E-A838-496FFD443334}" type="slidenum">
              <a:rPr lang="en-US" smtClean="0"/>
              <a:t>10</a:t>
            </a:fld>
            <a:endParaRPr lang="en-US"/>
          </a:p>
        </p:txBody>
      </p:sp>
    </p:spTree>
    <p:extLst>
      <p:ext uri="{BB962C8B-B14F-4D97-AF65-F5344CB8AC3E}">
        <p14:creationId xmlns:p14="http://schemas.microsoft.com/office/powerpoint/2010/main" val="2315758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b="1" kern="1200" dirty="0">
                <a:solidFill>
                  <a:schemeClr val="tx1"/>
                </a:solidFill>
                <a:effectLst/>
                <a:latin typeface="+mn-lt"/>
                <a:ea typeface="+mn-ea"/>
                <a:cs typeface="+mn-cs"/>
              </a:rPr>
              <a:t>Historia</a:t>
            </a:r>
            <a:r>
              <a:rPr lang="en-US" sz="1200" b="1" kern="1200" dirty="0">
                <a:solidFill>
                  <a:schemeClr val="tx1"/>
                </a:solidFill>
                <a:effectLst/>
                <a:latin typeface="+mn-lt"/>
                <a:ea typeface="+mn-ea"/>
                <a:cs typeface="+mn-cs"/>
              </a:rPr>
              <a:t> 3</a:t>
            </a:r>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W danej społeczności ludzie wyróżniają się z tłumu z różnych powodów. Dla kobiety jednym ze sposobów jest poślubienie cudzoziemca. W małych społecznościach wszyscy dobrze się znają, a podjęcie takiej decyzji wiąże się z konsekwencjami, które trwać będą do końca życia. A ona właśnie tak zrobiła: poślubiła obcokrajowca. A to dopiero początek jej niezwykłej, niekiedy trudnej historii. </a:t>
            </a:r>
          </a:p>
          <a:p>
            <a:endParaRPr lang="pl-PL"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Jej szwagier również wziął za żonę dziewczynę z tej samej wsi. Nie wiadomo czyj ślub był pierwszy, czy może odbyły się w tym samym czasie. Można jednak przypuszczać, że było im łatwiej funkcjonować wśród ludzi dyskutujących na temat decyzji, jaką obie podjęły, gdy były w tym razem. Gdy wiejskie plotki ucichły, starała się zżyć z rodziną, do której teraz należała. </a:t>
            </a:r>
          </a:p>
          <a:p>
            <a:endParaRPr lang="pl-PL"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I jak to bywa w młodych małżeństwach, należało dopasować się w wielu kwestiach. Każde z małżonków wnosi swoje przyzwyczajenia, gusta, postawy, swój język i sposób myślenia. Wszystko to należy odkryć, ze wszystkim się zmierzyć, wszystko zrozumieć, przyjąć i zaakceptować. Kolejną ważną kwestią, z którą należało się zmierzyć, była religia. Jego religia znacznie różniła się od tej, którą wyznawała ona, i zarówno jego religia, jak i Bóg, którego wyznawał, zaczęły się jej podobać. </a:t>
            </a:r>
          </a:p>
          <a:p>
            <a:endParaRPr lang="pl-PL" sz="1200" kern="1200" dirty="0">
              <a:solidFill>
                <a:schemeClr val="tx1"/>
              </a:solidFill>
              <a:effectLst/>
              <a:latin typeface="+mn-lt"/>
              <a:ea typeface="+mn-ea"/>
              <a:cs typeface="+mn-cs"/>
            </a:endParaRPr>
          </a:p>
          <a:p>
            <a:r>
              <a:rPr lang="pl-PL" dirty="0"/>
              <a:t>Minął rok od ich małżeństwa, a nie było żadnych nowych wiadomości. Gdy minął drugi rok, we wsi zaczęły pojawiać się pytania i wątpliwości. Czemu w ich rodzinie jeszcze nie było dziecka? Jeśli nawet sama ta kwestia nie nastręczała jej dość problemów, komentarze z pewnością spotęgowały jej trudności. A najgorsze miało dopiero nadejść. </a:t>
            </a:r>
          </a:p>
          <a:p>
            <a:endParaRPr lang="pl-PL" dirty="0"/>
          </a:p>
          <a:p>
            <a:r>
              <a:rPr lang="pl-PL" dirty="0"/>
              <a:t>Najpierw zmarł jej teść. Był to potężny cios dla rodziny. Nie potrafiła pocieszyć teściowej. Lubiła ją i istniała między nimi nić porozumienia. Oto czego powinny nauczyć się wszystkie teściowe – pozostawać w dobrych stosunkach ze swoimi synowymi. </a:t>
            </a:r>
          </a:p>
          <a:p>
            <a:endParaRPr lang="pl-PL" dirty="0"/>
          </a:p>
          <a:p>
            <a:r>
              <a:rPr lang="pl-PL" dirty="0"/>
              <a:t>Mimo iż śmierć teścia była wielką tragedią, jej rodzinę dotknęły dwie kolejne. Zmarł jej szwagier i jej własny, ukochany mąż. Nieznana bliżej choroba dotknęła wszystkich mężczyzn w tej rodzinie. Jakaż rozpacz musiała ogarnąć te trzy kobiety! Trudno wyobrazić sobie ogrom smutku, jaki musiały wtedy przeżywać. Nie było nikogo, kto by się nimi opiekował, ani dzieci, które byłyby nadzieją na przyszłość!</a:t>
            </a:r>
          </a:p>
          <a:p>
            <a:endParaRPr lang="pl-PL" dirty="0"/>
          </a:p>
          <a:p>
            <a:r>
              <a:rPr lang="pl-PL" dirty="0"/>
              <a:t>Wtedy nadeszła wiadomość - równocześnie dobra i zła. Dowiedziały się, że w kraju, z którego pochodził jej mąż, skończył się głód, który był powodem jego przybycia, i jest tam teraz mnóstwo jedzenia. To była ta dobra część wiadomości. Jednak teraz jej teściowa zdecydowała, że chce wrócić w rodzinne strony. I to było gorsze.</a:t>
            </a:r>
            <a:endParaRPr lang="en-US" dirty="0"/>
          </a:p>
        </p:txBody>
      </p:sp>
      <p:sp>
        <p:nvSpPr>
          <p:cNvPr id="4" name="Slide Number Placeholder 3"/>
          <p:cNvSpPr>
            <a:spLocks noGrp="1"/>
          </p:cNvSpPr>
          <p:nvPr>
            <p:ph type="sldNum" sz="quarter" idx="5"/>
          </p:nvPr>
        </p:nvSpPr>
        <p:spPr/>
        <p:txBody>
          <a:bodyPr/>
          <a:lstStyle/>
          <a:p>
            <a:fld id="{856DC53A-3943-E24E-A838-496FFD443334}" type="slidenum">
              <a:rPr lang="en-US" smtClean="0"/>
              <a:t>11</a:t>
            </a:fld>
            <a:endParaRPr lang="en-US"/>
          </a:p>
        </p:txBody>
      </p:sp>
    </p:spTree>
    <p:extLst>
      <p:ext uri="{BB962C8B-B14F-4D97-AF65-F5344CB8AC3E}">
        <p14:creationId xmlns:p14="http://schemas.microsoft.com/office/powerpoint/2010/main" val="38759431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kern="1200" dirty="0">
                <a:solidFill>
                  <a:schemeClr val="tx1"/>
                </a:solidFill>
                <a:effectLst/>
                <a:latin typeface="+mn-lt"/>
                <a:ea typeface="+mn-ea"/>
                <a:cs typeface="+mn-cs"/>
              </a:rPr>
              <a:t>Co ją czekało? Jaką miała tam przed sobą przyszłość?</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pl-PL" sz="1200" kern="1200" dirty="0">
                <a:solidFill>
                  <a:schemeClr val="tx1"/>
                </a:solidFill>
                <a:effectLst/>
                <a:latin typeface="+mn-lt"/>
                <a:ea typeface="+mn-ea"/>
                <a:cs typeface="+mn-cs"/>
              </a:rPr>
              <a:t>Początkowo zapadła decyzja, że pojadą we trzy. Były teraz rodziną, i byłoby dobrze trzymać się razem. Przygotowały się, pożegnały z kim miały się pożegnać, po czym ruszyły w drogę.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Opuszczała miejsce, w którym czuła się bezpieczna, ludzi których znała, znajome obyczaje, język, którym mówiła, by przenieść się do miejsca, którego nigdy przedtem nie widziała, by żyć z ludźmi, których nie znała. To była trudna decyzja. Ale podjęły ją i wyruszyły w drogę</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Nagle, jej teściowa zatrzymała się. Uświadomiła sobie, że dla tych młodych kobiet, dla jej ukochanych synowych pozostawienie ich narodu i pójście za nią byłoby zbyt wielkim ciężarem. Tam dokąd szły, nie posiadała niczego, co mogłaby im zaoferować. Przyznała, że po tylu latach nieobecności nie jest pewna, czy sama zostanie przyjęta. Jak miałaby wtedy zadbać o siebie samą, nie mówiąc już o dwóch pozostałych kobietach. Nalegała więc, by obie jej synowe wróciły do swojej wioski i zaczęły nowe życie. To byłoby prostsze niż iść dalej razem.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56DC53A-3943-E24E-A838-496FFD443334}" type="slidenum">
              <a:rPr lang="en-US" smtClean="0"/>
              <a:t>12</a:t>
            </a:fld>
            <a:endParaRPr lang="en-US"/>
          </a:p>
        </p:txBody>
      </p:sp>
    </p:spTree>
    <p:extLst>
      <p:ext uri="{BB962C8B-B14F-4D97-AF65-F5344CB8AC3E}">
        <p14:creationId xmlns:p14="http://schemas.microsoft.com/office/powerpoint/2010/main" val="23042806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kern="1200" dirty="0">
                <a:solidFill>
                  <a:schemeClr val="tx1"/>
                </a:solidFill>
                <a:effectLst/>
                <a:latin typeface="+mn-lt"/>
                <a:ea typeface="+mn-ea"/>
                <a:cs typeface="+mn-cs"/>
              </a:rPr>
              <a:t>Czy kiedykolwiek znalazłaś się w sytuacji, w której życie przyniosło ci tyle rozpaczy, gdy zmarli ci, których kochałaś, a ty musiałaś podjąć trudną decyzję</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Może sama byłaś zmuszona opuścić swój dom i wyjechać do obcego kraju, pomiędzy obcych ludzi</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Jak trudne to było</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Jej szwagierka uznała, że teściowa ma rację. Pożegnała się niechętnie i ruszyła w drogę powrotną</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Co teraz miała zrobić? Dołączyć do szwagierki i wrócić do krewnych? Znaleźć męża czy też do końca życia pozostać wdową? Czy może zostać z teściową i próbować zacząć wszystko od nowa, nie mając gwarancji na to, co będzie w przyszłości. Gdzie miałaby mieszkać? Jak długo przetrwa? Gdzie umrze i gdzie zostanie pochowana</a:t>
            </a: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856DC53A-3943-E24E-A838-496FFD443334}" type="slidenum">
              <a:rPr lang="en-US" smtClean="0"/>
              <a:t>13</a:t>
            </a:fld>
            <a:endParaRPr lang="en-US"/>
          </a:p>
        </p:txBody>
      </p:sp>
    </p:spTree>
    <p:extLst>
      <p:ext uri="{BB962C8B-B14F-4D97-AF65-F5344CB8AC3E}">
        <p14:creationId xmlns:p14="http://schemas.microsoft.com/office/powerpoint/2010/main" val="2772287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kern="1200" dirty="0">
                <a:solidFill>
                  <a:schemeClr val="tx1"/>
                </a:solidFill>
                <a:effectLst/>
                <a:latin typeface="+mn-lt"/>
                <a:ea typeface="+mn-ea"/>
                <a:cs typeface="+mn-cs"/>
              </a:rPr>
              <a:t>Jej decyzja była stanowcza i jednoznaczna</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Znajdziemy ją w </a:t>
            </a:r>
            <a:r>
              <a:rPr lang="pl-PL" sz="1200" kern="1200" dirty="0" err="1">
                <a:solidFill>
                  <a:schemeClr val="tx1"/>
                </a:solidFill>
                <a:effectLst/>
                <a:latin typeface="+mn-lt"/>
                <a:ea typeface="+mn-ea"/>
                <a:cs typeface="+mn-cs"/>
              </a:rPr>
              <a:t>Rt</a:t>
            </a:r>
            <a:r>
              <a:rPr lang="pl-PL"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a:t>
            </a:r>
            <a:r>
              <a:rPr lang="pl-PL"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16 (</a:t>
            </a:r>
            <a:r>
              <a:rPr lang="pl-PL" sz="1200" kern="1200" dirty="0">
                <a:solidFill>
                  <a:schemeClr val="tx1"/>
                </a:solidFill>
                <a:effectLst/>
                <a:latin typeface="+mn-lt"/>
                <a:ea typeface="+mn-ea"/>
                <a:cs typeface="+mn-cs"/>
              </a:rPr>
              <a:t>UBG</a:t>
            </a:r>
            <a:r>
              <a:rPr lang="en-US" sz="1200" kern="1200" dirty="0">
                <a:solidFill>
                  <a:schemeClr val="tx1"/>
                </a:solidFill>
                <a:effectLst/>
                <a:latin typeface="+mn-lt"/>
                <a:ea typeface="+mn-ea"/>
                <a:cs typeface="+mn-cs"/>
              </a:rPr>
              <a:t>), “</a:t>
            </a:r>
            <a:r>
              <a:rPr lang="pl-PL" sz="1200" b="0" i="0" kern="1200" dirty="0">
                <a:solidFill>
                  <a:schemeClr val="tx1"/>
                </a:solidFill>
                <a:effectLst/>
                <a:latin typeface="+mn-lt"/>
                <a:ea typeface="+mn-ea"/>
                <a:cs typeface="+mn-cs"/>
              </a:rPr>
              <a:t>Rut jednak odpowiedziała: Nie nalegaj na mnie, abym cię opuściła i odeszła od ciebie. Gdziekolwiek bowiem pójdziesz i ja pójdę</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56DC53A-3943-E24E-A838-496FFD443334}" type="slidenum">
              <a:rPr lang="en-US" smtClean="0"/>
              <a:t>14</a:t>
            </a:fld>
            <a:endParaRPr lang="en-US"/>
          </a:p>
        </p:txBody>
      </p:sp>
    </p:spTree>
    <p:extLst>
      <p:ext uri="{BB962C8B-B14F-4D97-AF65-F5344CB8AC3E}">
        <p14:creationId xmlns:p14="http://schemas.microsoft.com/office/powerpoint/2010/main" val="514666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Story 4</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Zrobił CO</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 była w szoku</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Rozdarł swoje szaty i przyodział się w wór, następnie posypał się popiołem, wyszedł na środek miasta i lamentował głośno i gorzko</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odpowiedziały służące</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To były okropne wieści</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Nie miała pojęcia co dzieje się z jej ukochanym wujkiem</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Ogarnęło ją uczucie miłości i wdzięczności, jakimi go darzyła</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 Przed jej oczami przesunęły się obrazy z dzieciństwa</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Nie pamiętała wiele z wydarzeń, jakie towarzyszyły śmierci jej rodziców</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pamiętała jednak czas, gdy dorastała przy kochającym wujku, który się nią opiekował</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Darzył ją miłością i dołożył wszelkich starań, żeby zapewnić jej utrzymanie, dach nad głową i wykształcenie</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Ochraniał ją i zadbał o to, by wiedziała, kim sama jest</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W jej pamięci pojawiły się też inne wspomnienia: jak została od niego zabrana, by dołączyć do innych młodych kobiet na zamku</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Na jej twarzy pojawił się uśmiech, gdy przypomniała sobie, jak przez cały rok dbano o nią, przygotowując ją na spotkanie z królem</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A potem ów niezwykły bankiet, gdy została królową</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Życie królowej i obowiązki, które mu towarzyszą, oddzieliły ją od wuja, i nie mogła już spędzać z nim tyle czasu, ile chciała</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Wieści o tym, co się z nim dzieje, wstrząsnęły nią do głębi</a:t>
            </a:r>
            <a:r>
              <a:rPr lang="en-US" sz="1200" kern="1200" dirty="0">
                <a:solidFill>
                  <a:schemeClr val="tx1"/>
                </a:solidFill>
                <a:effectLst/>
                <a:latin typeface="+mn-lt"/>
                <a:ea typeface="+mn-ea"/>
                <a:cs typeface="+mn-cs"/>
              </a:rPr>
              <a:t>. </a:t>
            </a:r>
          </a:p>
          <a:p>
            <a:r>
              <a:rPr lang="pl-PL" sz="1200" kern="1200" dirty="0">
                <a:solidFill>
                  <a:schemeClr val="tx1"/>
                </a:solidFill>
                <a:effectLst/>
                <a:latin typeface="+mn-lt"/>
                <a:ea typeface="+mn-ea"/>
                <a:cs typeface="+mn-cs"/>
              </a:rPr>
              <a:t>W pierwszym odruchu posłała mu komplet nowych szat</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Może miał problem z pieniędzmi, więc była szczęśliwa, że może mu pomóc</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Wkrótce jednak okazało się, że sprawa jest poważniejsza</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Wuj nie chciał przyjąć szat</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Dlaczego</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Nie rozumiała tego i chciała to wyjaśnić</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856DC53A-3943-E24E-A838-496FFD443334}" type="slidenum">
              <a:rPr lang="en-US" smtClean="0"/>
              <a:t>15</a:t>
            </a:fld>
            <a:endParaRPr lang="en-US"/>
          </a:p>
        </p:txBody>
      </p:sp>
    </p:spTree>
    <p:extLst>
      <p:ext uri="{BB962C8B-B14F-4D97-AF65-F5344CB8AC3E}">
        <p14:creationId xmlns:p14="http://schemas.microsoft.com/office/powerpoint/2010/main" val="34845600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kern="1200" dirty="0">
                <a:solidFill>
                  <a:schemeClr val="tx1"/>
                </a:solidFill>
                <a:effectLst/>
                <a:latin typeface="+mn-lt"/>
                <a:ea typeface="+mn-ea"/>
                <a:cs typeface="+mn-cs"/>
              </a:rPr>
              <a:t>Nie wyobrażała sobie, jak zła okaże się ta wiadomość</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Choć była teraz częścią rodziny królewskiej, nie brała bezpośrednio udziału w wydarzeniach politycznych. Natomiast jej wuj znał je dobrze</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Kiedyś już zdarzyło się, że dzięki jego i jej interwencji, zostało uratowane życie króla, jej męża. Jednak tym razem stawka była jeszcze wyższa</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Wuj przekazał jej wszystkie informacje oraz nowy edykt, w którym była mowa o tym, co ma stać się ze wszystkimi </a:t>
            </a:r>
            <a:r>
              <a:rPr lang="pl-PL" dirty="0"/>
              <a:t>Ż</a:t>
            </a:r>
            <a:r>
              <a:rPr lang="pl-PL" sz="1200" kern="1200" dirty="0">
                <a:solidFill>
                  <a:schemeClr val="tx1"/>
                </a:solidFill>
                <a:effectLst/>
                <a:latin typeface="+mn-lt"/>
                <a:ea typeface="+mn-ea"/>
                <a:cs typeface="+mn-cs"/>
              </a:rPr>
              <a:t>ydami</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Nalegał też, by spotkała się z królem, by błagała go o litość i wstawiła się za swoim ludem</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Dobrze znała zasady panujące na dworze; wiedziała, że w związku z wcześniejszą próbą zamachu króla zwiększono środki ostrożności</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 Jeśli król nie okazał łaski podnosząc berło, każdy kto zbliżył się do niego miał zostać zabity</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To byłoby zbyt ryzykowne</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Nie sądziła, by była w stanie spełnić prośbę wuja</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Nie sądzę, by wuj był zaskoczony jej odpowiedzią. Podzielił się z nią jednak tym, o czym był głęboko przekonany</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Uważał, że prawdopodobnie ze względu na obecne wydarzenia, Bóg postawił ją tam, gdzie się znalazła i jeśli nie podejmie teraz działania i nie będzie walczyć o swój lud, przyniesie to zgubę jej samej, podczas gdy Bóg znajdzie inne rozwiązanie, by im pomóc</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856DC53A-3943-E24E-A838-496FFD443334}" type="slidenum">
              <a:rPr lang="en-US" smtClean="0"/>
              <a:t>16</a:t>
            </a:fld>
            <a:endParaRPr lang="en-US"/>
          </a:p>
        </p:txBody>
      </p:sp>
    </p:spTree>
    <p:extLst>
      <p:ext uri="{BB962C8B-B14F-4D97-AF65-F5344CB8AC3E}">
        <p14:creationId xmlns:p14="http://schemas.microsoft.com/office/powerpoint/2010/main" val="2390256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kern="1200" dirty="0">
                <a:solidFill>
                  <a:schemeClr val="tx1"/>
                </a:solidFill>
                <a:effectLst/>
                <a:latin typeface="+mn-lt"/>
                <a:ea typeface="+mn-ea"/>
                <a:cs typeface="+mn-cs"/>
              </a:rPr>
              <a:t>Czy kiedykolwiek pełniłaś rolę przywódcy i musiałaś podjąć trudną decyzję, zabrać głos w pewnej sprawie albo musiałaś wstawić się za kimś, kogo głos nie miał znaczenia, a osoba ta polegała jedynie na tobie</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Co wtedy zrobiłaś</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Czy zabrałaś głos w tej sprawie, czy też o niej nie wspomniałaś</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 Jak się z tym czułaś</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Co ty zrobiłabyś na jej miejscu</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Poważnie przemyślała słowa wuja</a:t>
            </a: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856DC53A-3943-E24E-A838-496FFD443334}" type="slidenum">
              <a:rPr lang="en-US" smtClean="0"/>
              <a:t>17</a:t>
            </a:fld>
            <a:endParaRPr lang="en-US"/>
          </a:p>
        </p:txBody>
      </p:sp>
    </p:spTree>
    <p:extLst>
      <p:ext uri="{BB962C8B-B14F-4D97-AF65-F5344CB8AC3E}">
        <p14:creationId xmlns:p14="http://schemas.microsoft.com/office/powerpoint/2010/main" val="10039170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kern="1200" dirty="0">
                <a:solidFill>
                  <a:schemeClr val="tx1"/>
                </a:solidFill>
                <a:effectLst/>
                <a:latin typeface="+mn-lt"/>
                <a:ea typeface="+mn-ea"/>
                <a:cs typeface="+mn-cs"/>
              </a:rPr>
              <a:t>Wtedy posłała mu odpowiedź</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Znajdziemy ją w </a:t>
            </a:r>
            <a:r>
              <a:rPr lang="en-US" sz="1200" kern="1200" dirty="0">
                <a:solidFill>
                  <a:schemeClr val="tx1"/>
                </a:solidFill>
                <a:effectLst/>
                <a:latin typeface="+mn-lt"/>
                <a:ea typeface="+mn-ea"/>
                <a:cs typeface="+mn-cs"/>
              </a:rPr>
              <a:t>Est 4</a:t>
            </a:r>
            <a:r>
              <a:rPr lang="pl-PL"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16 (</a:t>
            </a:r>
            <a:r>
              <a:rPr lang="pl-PL" sz="1200" kern="1200" dirty="0">
                <a:solidFill>
                  <a:schemeClr val="tx1"/>
                </a:solidFill>
                <a:effectLst/>
                <a:latin typeface="+mn-lt"/>
                <a:ea typeface="+mn-ea"/>
                <a:cs typeface="+mn-cs"/>
              </a:rPr>
              <a:t>BT</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r>
              <a:rPr lang="pl-PL" sz="1200" b="0" i="0" kern="1200" dirty="0">
                <a:solidFill>
                  <a:schemeClr val="tx1"/>
                </a:solidFill>
                <a:effectLst/>
                <a:latin typeface="+mn-lt"/>
                <a:ea typeface="+mn-ea"/>
                <a:cs typeface="+mn-cs"/>
              </a:rPr>
              <a:t>Idź, zgromadź wszystkich Żydów, którzy znajdują się w Suzie. Pośćcie za mnie, nie jedząc i nie pijąc przez trzy dni, ani w nocy, ani w dzień. Ja też i dziewczęta moje będziemy pościły podobnie. Potem pójdę</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Wysłuchałyśmy czterech różnych historii o kobietach w Biblii</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Czy wysłuchamy jednej o mężczyźnie</a:t>
            </a:r>
            <a:r>
              <a:rPr lang="en-US" sz="120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856DC53A-3943-E24E-A838-496FFD443334}" type="slidenum">
              <a:rPr lang="en-US" smtClean="0"/>
              <a:t>18</a:t>
            </a:fld>
            <a:endParaRPr lang="en-US"/>
          </a:p>
        </p:txBody>
      </p:sp>
    </p:spTree>
    <p:extLst>
      <p:ext uri="{BB962C8B-B14F-4D97-AF65-F5344CB8AC3E}">
        <p14:creationId xmlns:p14="http://schemas.microsoft.com/office/powerpoint/2010/main" val="28030550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b="1" kern="1200" dirty="0">
                <a:solidFill>
                  <a:schemeClr val="tx1"/>
                </a:solidFill>
                <a:effectLst/>
                <a:latin typeface="+mn-lt"/>
                <a:ea typeface="+mn-ea"/>
                <a:cs typeface="+mn-cs"/>
              </a:rPr>
              <a:t>Historia</a:t>
            </a:r>
            <a:r>
              <a:rPr lang="en-US" sz="1200" b="1" kern="1200" dirty="0">
                <a:solidFill>
                  <a:schemeClr val="tx1"/>
                </a:solidFill>
                <a:effectLst/>
                <a:latin typeface="+mn-lt"/>
                <a:ea typeface="+mn-ea"/>
                <a:cs typeface="+mn-cs"/>
              </a:rPr>
              <a:t> 5</a:t>
            </a:r>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Niektórzy ludzie potrafią widzieć przyszłość</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Są przywódcami z wizją</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Dostrzegają wszystko z dużo szerszej perspektywy, dostosowują do tego swoje życie oraz przygotowują tych, którzy podążą za nimi</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On był takim przywódcą</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Doskonale wiedział, co się stanie, i starał się przygotować swoich towarzyszy na to, co ma nadejść</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Zdawał sobie sprawę, że będzie to dla nich bardzo trudny czas</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Spróbował więc przygotować ich na te kilka trudnych dni, kilka druzgocących, strasznych dni</a:t>
            </a:r>
            <a:r>
              <a:rPr lang="en-US"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5"/>
          </p:nvPr>
        </p:nvSpPr>
        <p:spPr/>
        <p:txBody>
          <a:bodyPr/>
          <a:lstStyle/>
          <a:p>
            <a:fld id="{856DC53A-3943-E24E-A838-496FFD443334}" type="slidenum">
              <a:rPr lang="en-US" smtClean="0"/>
              <a:t>19</a:t>
            </a:fld>
            <a:endParaRPr lang="en-US"/>
          </a:p>
        </p:txBody>
      </p:sp>
    </p:spTree>
    <p:extLst>
      <p:ext uri="{BB962C8B-B14F-4D97-AF65-F5344CB8AC3E}">
        <p14:creationId xmlns:p14="http://schemas.microsoft.com/office/powerpoint/2010/main" val="791809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200" kern="1200" dirty="0">
                <a:solidFill>
                  <a:schemeClr val="tx1"/>
                </a:solidFill>
                <a:effectLst/>
                <a:latin typeface="+mn-lt"/>
                <a:ea typeface="+mn-ea"/>
                <a:cs typeface="+mn-cs"/>
              </a:rPr>
              <a:t>Lubicie historie? Ja lubię, zwłaszcza te, które zdarzyły się naprawdę. Dziś wysłuchamy kilku, które opowiadają o ludziach, jacy zostali w trudnych sytuacjach. Musieli podjąć życiową decyzję. Choć okoliczności, w jakich się znaleźli, różniły się, i żyli oni w różnych miejscach i czasach, tak samo zmuszeni byli podjąć decyzję. Gdyby zajęli inne stanowisko, historia potoczyłaby się inaczej. Nie tylko ich własna, ale całych narodów.</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l-PL" sz="1200" kern="1200" dirty="0">
                <a:solidFill>
                  <a:schemeClr val="tx1"/>
                </a:solidFill>
                <a:effectLst/>
                <a:latin typeface="+mn-lt"/>
                <a:ea typeface="+mn-ea"/>
                <a:cs typeface="+mn-cs"/>
              </a:rPr>
              <a:t>Słuchajcie uważnie</a:t>
            </a:r>
            <a:r>
              <a:rPr lang="en-US" sz="1200" kern="1200" dirty="0">
                <a:solidFill>
                  <a:schemeClr val="tx1"/>
                </a:solidFill>
                <a:effectLst/>
                <a:latin typeface="+mn-lt"/>
                <a:ea typeface="+mn-ea"/>
                <a:cs typeface="+mn-cs"/>
              </a:rPr>
              <a: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l-PL" sz="1200" kern="1200" dirty="0">
                <a:solidFill>
                  <a:schemeClr val="tx1"/>
                </a:solidFill>
                <a:effectLst/>
                <a:latin typeface="+mn-lt"/>
                <a:ea typeface="+mn-ea"/>
                <a:cs typeface="+mn-cs"/>
              </a:rPr>
              <a:t>Przez te historie będzie przemawiał do was Duch Święty</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 Otwórzcie dziś swoje serca i umysły, by usłyszeć, co Bóg chce wam przekazać, gdy staniecie przed podjęciem decyzji.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56DC53A-3943-E24E-A838-496FFD443334}" type="slidenum">
              <a:rPr lang="en-US" smtClean="0"/>
              <a:t>2</a:t>
            </a:fld>
            <a:endParaRPr lang="en-US"/>
          </a:p>
        </p:txBody>
      </p:sp>
    </p:spTree>
    <p:extLst>
      <p:ext uri="{BB962C8B-B14F-4D97-AF65-F5344CB8AC3E}">
        <p14:creationId xmlns:p14="http://schemas.microsoft.com/office/powerpoint/2010/main" val="15508303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kern="1200" dirty="0">
                <a:solidFill>
                  <a:schemeClr val="tx1"/>
                </a:solidFill>
                <a:effectLst/>
                <a:latin typeface="+mn-lt"/>
                <a:ea typeface="+mn-ea"/>
                <a:cs typeface="+mn-cs"/>
              </a:rPr>
              <a:t>Miesiącami, jeśli nie latami, dokładał starań, by mogli zrozumieć.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Bez skutku</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Nie pojmowali wizji przyszłości, którą próbował im przekazać</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A ten wieczór był ostatnim, który spędzał ze swoimi najbliższymi towarzyszami</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Czy istnieje lepszy sposób na spędzenie wieczoru poprzedzającego wielkie wydarzenie niż wspólna kolacja</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Co roku o tej porze rodziny spotykały się przy wspólnym posiłku</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Zrobił wszystko, żeby ten pozostał w ich pamięci, zmienił więc kilka obrzędów, jakie zachowywano przy tej okazji</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Kiedy kolacja dobiegła końca, postanowili się przejść</a:t>
            </a:r>
            <a:r>
              <a:rPr lang="en-US" sz="1200" kern="1200" dirty="0">
                <a:solidFill>
                  <a:srgbClr val="FF0000"/>
                </a:solidFill>
                <a:effectLst/>
                <a:latin typeface="+mn-lt"/>
                <a:ea typeface="+mn-ea"/>
                <a:cs typeface="+mn-cs"/>
              </a:rPr>
              <a:t>. </a:t>
            </a:r>
            <a:r>
              <a:rPr lang="pl-PL" sz="1200" kern="1200" dirty="0">
                <a:solidFill>
                  <a:srgbClr val="FF0000"/>
                </a:solidFill>
                <a:effectLst/>
                <a:latin typeface="+mn-lt"/>
                <a:ea typeface="+mn-ea"/>
                <a:cs typeface="+mn-cs"/>
              </a:rPr>
              <a:t>(</a:t>
            </a:r>
            <a:r>
              <a:rPr lang="pl-PL" sz="1200" i="0" u="none" kern="1200" dirty="0">
                <a:solidFill>
                  <a:srgbClr val="FF0000"/>
                </a:solidFill>
                <a:effectLst/>
                <a:highlight>
                  <a:srgbClr val="FFFF00"/>
                </a:highlight>
                <a:latin typeface="+mn-lt"/>
                <a:ea typeface="+mn-ea"/>
                <a:cs typeface="+mn-cs"/>
              </a:rPr>
              <a:t>Przechadzka po posiłku to dobry pomysł</a:t>
            </a:r>
            <a:r>
              <a:rPr lang="en-US" sz="1200" i="0" u="none" kern="1200" dirty="0">
                <a:solidFill>
                  <a:srgbClr val="FF0000"/>
                </a:solidFill>
                <a:effectLst/>
                <a:highlight>
                  <a:srgbClr val="FFFF00"/>
                </a:highlight>
                <a:latin typeface="+mn-lt"/>
                <a:ea typeface="+mn-ea"/>
                <a:cs typeface="+mn-cs"/>
              </a:rPr>
              <a:t>. </a:t>
            </a:r>
            <a:r>
              <a:rPr lang="pl-PL" sz="1200" i="0" u="none" kern="1200" dirty="0">
                <a:solidFill>
                  <a:srgbClr val="FF0000"/>
                </a:solidFill>
                <a:effectLst/>
                <a:highlight>
                  <a:srgbClr val="FFFF00"/>
                </a:highlight>
                <a:latin typeface="+mn-lt"/>
                <a:ea typeface="+mn-ea"/>
                <a:cs typeface="+mn-cs"/>
              </a:rPr>
              <a:t>Też powinnyście to robić</a:t>
            </a:r>
            <a:r>
              <a:rPr lang="en-US" sz="1200" i="0" u="none" kern="1200" dirty="0">
                <a:solidFill>
                  <a:srgbClr val="FF0000"/>
                </a:solidFill>
                <a:effectLst/>
                <a:highlight>
                  <a:srgbClr val="FFFF00"/>
                </a:highlight>
                <a:latin typeface="+mn-lt"/>
                <a:ea typeface="+mn-ea"/>
                <a:cs typeface="+mn-cs"/>
              </a:rPr>
              <a:t>.</a:t>
            </a:r>
            <a:r>
              <a:rPr lang="pl-PL" sz="1200" i="0" u="none" kern="1200" dirty="0">
                <a:solidFill>
                  <a:srgbClr val="FF0000"/>
                </a:solidFill>
                <a:effectLst/>
                <a:highlight>
                  <a:srgbClr val="FFFF00"/>
                </a:highlight>
                <a:latin typeface="+mn-lt"/>
                <a:ea typeface="+mn-ea"/>
                <a:cs typeface="+mn-cs"/>
              </a:rPr>
              <a:t>)</a:t>
            </a:r>
            <a:endParaRPr lang="en-US" sz="1200" i="0" u="none" kern="1200" dirty="0">
              <a:solidFill>
                <a:srgbClr val="FF0000"/>
              </a:solidFill>
              <a:effectLst/>
              <a:highlight>
                <a:srgbClr val="FFFF00"/>
              </a:highlight>
              <a:latin typeface="+mn-lt"/>
              <a:ea typeface="+mn-ea"/>
              <a:cs typeface="+mn-cs"/>
            </a:endParaRP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Powiedział, że tej nocy doświadczą czegoś, czego żaden z nich się nie spodziewał</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Byli właśnie po wyjątkowym posiłku</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 może trochę innym niż zwykle,</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ale i tak wspaniałą rzeczą było to, że nadal byli razem</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Kochali swojego Mistrza i lubili spędzać z nim czas</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Nadal nie pojmowali, co miał na myśli mówiąc, że go opuszczą</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Słowo, którego użył</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oznaczało, że wszyscy oni odsuną się od niego, odwrócą się</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zwątpią w niego, a ich wiara się zachwieje</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będą się go wstydzić i odejdą od niego.</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Wiedział, jak będą rozbici</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Musiał znaleźć sposób, by dać im nadzieję</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Coś, co by zapamiętali</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Coś, co by ich podniosło, gdy spadną na samo dno</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Coś prostego i zarazem głębokiego</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856DC53A-3943-E24E-A838-496FFD443334}" type="slidenum">
              <a:rPr lang="en-US" smtClean="0"/>
              <a:t>20</a:t>
            </a:fld>
            <a:endParaRPr lang="en-US"/>
          </a:p>
        </p:txBody>
      </p:sp>
    </p:spTree>
    <p:extLst>
      <p:ext uri="{BB962C8B-B14F-4D97-AF65-F5344CB8AC3E}">
        <p14:creationId xmlns:p14="http://schemas.microsoft.com/office/powerpoint/2010/main" val="29587763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200" kern="1200" dirty="0">
                <a:solidFill>
                  <a:schemeClr val="tx1"/>
                </a:solidFill>
                <a:effectLst/>
                <a:latin typeface="+mn-lt"/>
                <a:ea typeface="+mn-ea"/>
                <a:cs typeface="+mn-cs"/>
              </a:rPr>
              <a:t>Czy kiedykolwiek znalazłaś się w sytuacji, kiedy musiałaś przekazać coś bardzo ważnego komuś, kto znajdował się na życiowym rozdrożu</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Co wtedy powiedziałaś</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Co chciałabyś wtedy powiedzieć</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856DC53A-3943-E24E-A838-496FFD443334}" type="slidenum">
              <a:rPr lang="en-US" smtClean="0"/>
              <a:t>21</a:t>
            </a:fld>
            <a:endParaRPr lang="en-US"/>
          </a:p>
        </p:txBody>
      </p:sp>
    </p:spTree>
    <p:extLst>
      <p:ext uri="{BB962C8B-B14F-4D97-AF65-F5344CB8AC3E}">
        <p14:creationId xmlns:p14="http://schemas.microsoft.com/office/powerpoint/2010/main" val="10984077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kern="1200" dirty="0">
                <a:solidFill>
                  <a:schemeClr val="tx1"/>
                </a:solidFill>
                <a:effectLst/>
                <a:latin typeface="+mn-lt"/>
                <a:ea typeface="+mn-ea"/>
                <a:cs typeface="+mn-cs"/>
              </a:rPr>
              <a:t>Jego słowa znajdziemy w Mt </a:t>
            </a:r>
            <a:r>
              <a:rPr lang="en-US" sz="1200" kern="1200" dirty="0">
                <a:solidFill>
                  <a:schemeClr val="tx1"/>
                </a:solidFill>
                <a:effectLst/>
                <a:latin typeface="+mn-lt"/>
                <a:ea typeface="+mn-ea"/>
                <a:cs typeface="+mn-cs"/>
              </a:rPr>
              <a:t>26</a:t>
            </a:r>
            <a:r>
              <a:rPr lang="pl-PL"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31</a:t>
            </a:r>
            <a:r>
              <a:rPr lang="pl-PL"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32 (</a:t>
            </a:r>
            <a:r>
              <a:rPr lang="pl-PL" sz="1200" kern="1200" dirty="0">
                <a:solidFill>
                  <a:schemeClr val="tx1"/>
                </a:solidFill>
                <a:effectLst/>
                <a:latin typeface="+mn-lt"/>
                <a:ea typeface="+mn-ea"/>
                <a:cs typeface="+mn-cs"/>
              </a:rPr>
              <a:t>BP</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Wtedy mówi im Jezus</a:t>
            </a:r>
            <a:r>
              <a:rPr lang="en-US" sz="1200" kern="1200" dirty="0">
                <a:solidFill>
                  <a:schemeClr val="tx1"/>
                </a:solidFill>
                <a:effectLst/>
                <a:latin typeface="+mn-lt"/>
                <a:ea typeface="+mn-ea"/>
                <a:cs typeface="+mn-cs"/>
              </a:rPr>
              <a:t>. . . </a:t>
            </a:r>
            <a:r>
              <a:rPr lang="pl-PL" sz="1200" b="0" i="0" kern="1200" dirty="0">
                <a:solidFill>
                  <a:schemeClr val="tx1"/>
                </a:solidFill>
                <a:effectLst/>
                <a:latin typeface="+mn-lt"/>
                <a:ea typeface="+mn-ea"/>
                <a:cs typeface="+mn-cs"/>
              </a:rPr>
              <a:t>A po moim zmartwychwstaniu pójdę przed wami do Galilei</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To nie pierwszy raz, kiedy Jezus powiedział</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„Pójdę”. Na długo zanim grzech pojawił się na tym świecie i potrzebne było rozwiązanie problemu, On powiedział</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„Pójdę”, mimo, iż wiedział, że będzie to bardzo, bardzo trudne</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 To miało być bolesne</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Miał zostać źle zrozumiany, miał być poniżany, zniesławiony, znienawidzony, oddzielony od swojego Ojca na całą wieczność</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a mimo to powiedział</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„Pójdę”.</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Dlaczego ktokolwiek miałby pragnąć podjąć się takiego zadania</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56DC53A-3943-E24E-A838-496FFD443334}" type="slidenum">
              <a:rPr lang="en-US" smtClean="0"/>
              <a:t>22</a:t>
            </a:fld>
            <a:endParaRPr lang="en-US"/>
          </a:p>
        </p:txBody>
      </p:sp>
    </p:spTree>
    <p:extLst>
      <p:ext uri="{BB962C8B-B14F-4D97-AF65-F5344CB8AC3E}">
        <p14:creationId xmlns:p14="http://schemas.microsoft.com/office/powerpoint/2010/main" val="18487139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b="1" kern="1200" dirty="0">
                <a:solidFill>
                  <a:schemeClr val="tx1"/>
                </a:solidFill>
                <a:effectLst/>
                <a:latin typeface="+mn-lt"/>
                <a:ea typeface="+mn-ea"/>
                <a:cs typeface="+mn-cs"/>
              </a:rPr>
              <a:t>Podsumowanie</a:t>
            </a:r>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Dzisiaj przyjrzeliśmy się Rebece, Deborze, Rut, Esterze i Jezusowi w najważniejszych momentach ich życia</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Wszystkich łączyło jedno:</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w kluczowym momencie musieli podjąć decyzję, która zmieniała całe ich życie. Miała wpływ na ich losy, na los ich narodu, a w jednym przypadku – na los całej ludzkości</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W każdym przypadku była to decyzja całkowicie zmieniająca życie</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To, na co się zdecydowali, można podsumować jednym słowem</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PÓJDĘ</a:t>
            </a:r>
            <a:r>
              <a:rPr lang="en-US" sz="120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856DC53A-3943-E24E-A838-496FFD443334}" type="slidenum">
              <a:rPr lang="en-US" smtClean="0"/>
              <a:t>23</a:t>
            </a:fld>
            <a:endParaRPr lang="en-US"/>
          </a:p>
        </p:txBody>
      </p:sp>
    </p:spTree>
    <p:extLst>
      <p:ext uri="{BB962C8B-B14F-4D97-AF65-F5344CB8AC3E}">
        <p14:creationId xmlns:p14="http://schemas.microsoft.com/office/powerpoint/2010/main" val="10147169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Wy też dziś stajecie przed podjęciem decyzji</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Bóg wzywa was, byście poszły do swoich mężów i poprosiły o wybaczenie</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Zraniłyście ich w przeszłości</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Co odpowiecie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Pójdę</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Bóg wzywa was, żebyście poszły do swoich sąsiadów. Zaproście ich na obiad</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Wysłuchajcie ich historii</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Podzielcie się z nimi tym, jak Bóg zmienił wasze życie</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Co odpowiecie</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Pójdę</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Bóg wzywa was, żebyście pomogły tym, którzy żyją na ulicy</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Zaproponujcie im jedzenie, ubranie, zajęcie. Usiądźcie z nimi i wysłuchajcie ich historii</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Powiedzcie im, jak wiele znaczy dla was Jezus. Co odpowiecie</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Pójdę</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Bóg wzywa was, żebyście wyjechały do innego kraju, by tam zamieszkać, pracować i głosić ewangelię swoim życiem</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Co odpowiecie</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Pójdę</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856DC53A-3943-E24E-A838-496FFD443334}" type="slidenum">
              <a:rPr lang="en-US" smtClean="0"/>
              <a:t>24</a:t>
            </a:fld>
            <a:endParaRPr lang="en-US"/>
          </a:p>
        </p:txBody>
      </p:sp>
    </p:spTree>
    <p:extLst>
      <p:ext uri="{BB962C8B-B14F-4D97-AF65-F5344CB8AC3E}">
        <p14:creationId xmlns:p14="http://schemas.microsoft.com/office/powerpoint/2010/main" val="42496725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kern="1200" dirty="0">
                <a:solidFill>
                  <a:schemeClr val="tx1"/>
                </a:solidFill>
                <a:effectLst/>
                <a:latin typeface="+mn-lt"/>
                <a:ea typeface="+mn-ea"/>
                <a:cs typeface="+mn-cs"/>
              </a:rPr>
              <a:t>Co takiego Duch Święty szepcze do twojego serca</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Dokąd Bóg wzywa cię dzisiaj</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Co mu odpowiesz</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Niech miłość Jezusa uzdolni was, byście mogły odpowiedzieć</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„Pójdę</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Teraz razem powiedzmy</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Pójdę</a:t>
            </a:r>
            <a:r>
              <a:rPr lang="en-US" sz="120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856DC53A-3943-E24E-A838-496FFD443334}" type="slidenum">
              <a:rPr lang="en-US" smtClean="0"/>
              <a:t>25</a:t>
            </a:fld>
            <a:endParaRPr lang="en-US"/>
          </a:p>
        </p:txBody>
      </p:sp>
    </p:spTree>
    <p:extLst>
      <p:ext uri="{BB962C8B-B14F-4D97-AF65-F5344CB8AC3E}">
        <p14:creationId xmlns:p14="http://schemas.microsoft.com/office/powerpoint/2010/main" val="1291454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b="1" kern="1200" dirty="0">
                <a:solidFill>
                  <a:schemeClr val="tx1"/>
                </a:solidFill>
                <a:effectLst/>
                <a:latin typeface="+mn-lt"/>
                <a:ea typeface="+mn-ea"/>
                <a:cs typeface="+mn-cs"/>
              </a:rPr>
              <a:t>Historia</a:t>
            </a:r>
            <a:r>
              <a:rPr lang="en-US" sz="1200" b="1" kern="1200" dirty="0">
                <a:solidFill>
                  <a:schemeClr val="tx1"/>
                </a:solidFill>
                <a:effectLst/>
                <a:latin typeface="+mn-lt"/>
                <a:ea typeface="+mn-ea"/>
                <a:cs typeface="+mn-cs"/>
              </a:rPr>
              <a:t> 1</a:t>
            </a:r>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Była piękna, młoda, niezamężna. Jak większość młodych kobiet myślała o swoim życiu i zastanawiała się, co przyniesie jej przyszłość. Czy wyjdzie za mąż? Albo czy do końca życia będzie mieszkała z rodzicami? Jeśli wyjdzie za mąż, to za kogo chciałaby wyjść? Jaki człowiek byłby dla niej dobrym partnerem na całe życie? Czy powinien być przystojny? Uprzejmy? Bogaty? Ciekawe, jakie wymieniłaby zalety, którymi powinien cechować się mężczyzna. Zwyczajowo, dziewczyna wychodziła za mąż za odległego krewnego. Jednak żaden nie mieszkał w okolicy</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Zdawała sobie sprawę z tego, że kilku się wyprowadziło, jednak zbyt daleko, i żadnego z nich nigdy nie widziała.</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Jednym z jej codziennych obowiązków było przynoszenie wody. Zazwyczaj chodziła po nią z innymi dziewczętami z wioski, jednak tego dnia była sama. Kiedy podeszła do studni, na miejscu zastała obcego, który z pewnością przybył z daleka. W swojej miejscowości znała każdego, więc nietrudno było rozpoznać przybysza. Nieopodal odpoczywały także wielbłądy – kolejny dowód</a:t>
            </a:r>
            <a:r>
              <a:rPr lang="en-US" sz="120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856DC53A-3943-E24E-A838-496FFD443334}" type="slidenum">
              <a:rPr lang="en-US" smtClean="0"/>
              <a:t>3</a:t>
            </a:fld>
            <a:endParaRPr lang="en-US"/>
          </a:p>
        </p:txBody>
      </p:sp>
    </p:spTree>
    <p:extLst>
      <p:ext uri="{BB962C8B-B14F-4D97-AF65-F5344CB8AC3E}">
        <p14:creationId xmlns:p14="http://schemas.microsoft.com/office/powerpoint/2010/main" val="2256395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kern="1200" dirty="0">
                <a:solidFill>
                  <a:schemeClr val="tx1"/>
                </a:solidFill>
                <a:effectLst/>
                <a:latin typeface="+mn-lt"/>
                <a:ea typeface="+mn-ea"/>
                <a:cs typeface="+mn-cs"/>
              </a:rPr>
              <a:t>Nie zdawała sobie sprawy, że przez tego mężczyznę i właśnie tego dnia – mniej niż dwadzieścia cztery godziny – jej życie zupełnie się odmieni.</a:t>
            </a:r>
          </a:p>
          <a:p>
            <a:endParaRPr lang="pl-PL"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Tok jej myśli został przerwany, gdy przybysz zaskoczył ją swoją prośbą i pytaniami. Potrzebował napić się wody. W swojej gościnności zrobiła więcej – napoiła też jego wielbłądy. Było to trudne zadanie, ale z chęcią wyszła z propozycją. Nie miała pojęcia, że właśnie owa propozycja była wypełnieniem znaku, o który ten człowiek prosił Boga! </a:t>
            </a:r>
          </a:p>
          <a:p>
            <a:endParaRPr lang="pl-PL"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Zauważyła, że kiedy pracowała, mężczyzna uważnie się jej przyglądał, po czym wyjął coś z sakwy. Co za niespodzianka! Podarował jej złoty kolczyk i dwie bransolety. Której dziewczynie nie spodobałby się taki prezent! Wtedy przybysz zapytał: „Czyją jesteś córką? Czy jest w domu twego ojca miejsce dla nas na nocleg?” Odpowiadając uprzejmie na pierwsze pytanie wyjawiła imię, i zapewniła też, że mają w swoim domu miejsce dla niego i jego wielbłądów. Kiedy wspomniał o Abrahamie, pobiegła, najszybciej jak potrafiła. </a:t>
            </a:r>
          </a:p>
          <a:p>
            <a:endParaRPr lang="pl-PL"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W domu opowiedziała, co jej się przydarzyło. Jej brat wyszedł na spotkanie nieznajomego, którego przyjęto z otwartymi ramionami. Nakarmiono jego wielbłądy, przygotowano dla niego i jego towarzyszy posiłek i wodę, by mogli się odświeżyć. Gość jednak nie zjadł, dopóki nie wyjawił celu swojej wizyty.</a:t>
            </a:r>
          </a:p>
          <a:p>
            <a:endParaRPr lang="pl-PL"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Pragnął zadbać o to, by znaleźć odpowiednią dziewczynę na żonę dla swojego pana. Rodzina zgodziła się wydać za mąż swoją córkę. Teraz wreszcie mógł odpocząć, natomiast dziewczyna uzyskała odpowiedź na część pytań na temat swojej przyszłości. Wychodziła za mąż! Trzeba było zaplanować wesele!</a:t>
            </a:r>
          </a:p>
          <a:p>
            <a:endParaRPr lang="pl-PL"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Ranek przywitał ją jeszcze większym zaskoczeniem. Mężczyzna oznajmił, że chce wyruszać natychmiast. Rodzina prosiła o jeszcze dziesięć dni, by mogli pożegnać córkę, jednak on chciał wyjechać już teraz. Ustalono, że ostateczną decyzję podejmie dziewczyna. </a:t>
            </a:r>
          </a:p>
        </p:txBody>
      </p:sp>
      <p:sp>
        <p:nvSpPr>
          <p:cNvPr id="4" name="Slide Number Placeholder 3"/>
          <p:cNvSpPr>
            <a:spLocks noGrp="1"/>
          </p:cNvSpPr>
          <p:nvPr>
            <p:ph type="sldNum" sz="quarter" idx="5"/>
          </p:nvPr>
        </p:nvSpPr>
        <p:spPr/>
        <p:txBody>
          <a:bodyPr/>
          <a:lstStyle/>
          <a:p>
            <a:fld id="{856DC53A-3943-E24E-A838-496FFD443334}" type="slidenum">
              <a:rPr lang="en-US" smtClean="0"/>
              <a:t>4</a:t>
            </a:fld>
            <a:endParaRPr lang="en-US"/>
          </a:p>
        </p:txBody>
      </p:sp>
    </p:spTree>
    <p:extLst>
      <p:ext uri="{BB962C8B-B14F-4D97-AF65-F5344CB8AC3E}">
        <p14:creationId xmlns:p14="http://schemas.microsoft.com/office/powerpoint/2010/main" val="2506105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kern="1200" dirty="0">
                <a:solidFill>
                  <a:schemeClr val="tx1"/>
                </a:solidFill>
                <a:effectLst/>
                <a:latin typeface="+mn-lt"/>
                <a:ea typeface="+mn-ea"/>
                <a:cs typeface="+mn-cs"/>
              </a:rPr>
              <a:t>Czy kiedykolwiek znalazłaś się w sytuacji, gdy musiałaś podjąć szybką decyzję, a ta całkowicie odmieni twoje życie? Ja wolę mieć trochę czasu do namysłu, na rozważenie wszystkich za i przeciw i zapoznanie się ze sprawą.</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pl-PL" sz="1200" kern="1200" dirty="0">
                <a:solidFill>
                  <a:schemeClr val="tx1"/>
                </a:solidFill>
                <a:effectLst/>
                <a:latin typeface="+mn-lt"/>
                <a:ea typeface="+mn-ea"/>
                <a:cs typeface="+mn-cs"/>
              </a:rPr>
              <a:t>Nie wiedziała, czy kiedykolwiek jeszcze zobaczy rodziców albo brata. Jestem pewna, że chciałaby pożegnać się ze swoimi przyjaciółmi, zorganizować przyjęcie – w końcu wychodziła za mąż, a to wielka rzecz!</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56DC53A-3943-E24E-A838-496FFD443334}" type="slidenum">
              <a:rPr lang="en-US" smtClean="0"/>
              <a:t>5</a:t>
            </a:fld>
            <a:endParaRPr lang="en-US"/>
          </a:p>
        </p:txBody>
      </p:sp>
    </p:spTree>
    <p:extLst>
      <p:ext uri="{BB962C8B-B14F-4D97-AF65-F5344CB8AC3E}">
        <p14:creationId xmlns:p14="http://schemas.microsoft.com/office/powerpoint/2010/main" val="2225742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200" kern="1200" dirty="0">
                <a:solidFill>
                  <a:schemeClr val="tx1"/>
                </a:solidFill>
                <a:effectLst/>
                <a:latin typeface="+mn-lt"/>
                <a:ea typeface="+mn-ea"/>
                <a:cs typeface="+mn-cs"/>
              </a:rPr>
              <a:t>Jej odpowiedź znajdziemy w Rdz </a:t>
            </a:r>
            <a:r>
              <a:rPr lang="en-US" sz="1200" kern="1200" dirty="0">
                <a:solidFill>
                  <a:schemeClr val="tx1"/>
                </a:solidFill>
                <a:effectLst/>
                <a:latin typeface="+mn-lt"/>
                <a:ea typeface="+mn-ea"/>
                <a:cs typeface="+mn-cs"/>
              </a:rPr>
              <a:t>24</a:t>
            </a:r>
            <a:r>
              <a:rPr lang="pl-PL"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58 (</a:t>
            </a:r>
            <a:r>
              <a:rPr lang="pl-PL" sz="1200" kern="1200" dirty="0">
                <a:solidFill>
                  <a:schemeClr val="tx1"/>
                </a:solidFill>
                <a:effectLst/>
                <a:latin typeface="+mn-lt"/>
                <a:ea typeface="+mn-ea"/>
                <a:cs typeface="+mn-cs"/>
              </a:rPr>
              <a:t>BWP</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Zawołali tedy Rebekę i zapytali jej: Czy chcesz pójść z tym mężem? A ona powiedziała: Pójdę.”</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56DC53A-3943-E24E-A838-496FFD443334}" type="slidenum">
              <a:rPr lang="en-US" smtClean="0"/>
              <a:t>6</a:t>
            </a:fld>
            <a:endParaRPr lang="en-US"/>
          </a:p>
        </p:txBody>
      </p:sp>
    </p:spTree>
    <p:extLst>
      <p:ext uri="{BB962C8B-B14F-4D97-AF65-F5344CB8AC3E}">
        <p14:creationId xmlns:p14="http://schemas.microsoft.com/office/powerpoint/2010/main" val="6807427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b="1" kern="1200" dirty="0">
                <a:solidFill>
                  <a:schemeClr val="tx1"/>
                </a:solidFill>
                <a:effectLst/>
                <a:latin typeface="+mn-lt"/>
                <a:ea typeface="+mn-ea"/>
                <a:cs typeface="+mn-cs"/>
              </a:rPr>
              <a:t>Historia</a:t>
            </a:r>
            <a:r>
              <a:rPr lang="en-US" sz="1200" b="1" kern="1200" dirty="0">
                <a:solidFill>
                  <a:schemeClr val="tx1"/>
                </a:solidFill>
                <a:effectLst/>
                <a:latin typeface="+mn-lt"/>
                <a:ea typeface="+mn-ea"/>
                <a:cs typeface="+mn-cs"/>
              </a:rPr>
              <a:t> 2</a:t>
            </a:r>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To był trudny czas. Dwadzieścia lat pod rządami okupanta, którego militarna potęga przewyższała siły innych państw. Dwadzieścia lat! To długo. W tych okrutnych warunkach przyszło na świat i dorosło całe pokolenie.</a:t>
            </a:r>
          </a:p>
          <a:p>
            <a:r>
              <a:rPr lang="pl-PL" sz="1200" kern="1200" dirty="0">
                <a:solidFill>
                  <a:schemeClr val="tx1"/>
                </a:solidFill>
                <a:effectLst/>
                <a:latin typeface="+mn-lt"/>
                <a:ea typeface="+mn-ea"/>
                <a:cs typeface="+mn-cs"/>
              </a:rPr>
              <a:t>Czasem ludzie po prostu przyzwyczajają się do warunków w jakich się znajdują. W końcu każdy zbrodniczy reżim ostatecznie zostaje obalony. Jednak w tej części świata przez dwadzieścia lat nic nie uległo zmianie.</a:t>
            </a:r>
          </a:p>
          <a:p>
            <a:r>
              <a:rPr lang="pl-PL" sz="1200" kern="1200" dirty="0">
                <a:solidFill>
                  <a:schemeClr val="tx1"/>
                </a:solidFill>
                <a:effectLst/>
                <a:latin typeface="+mn-lt"/>
                <a:ea typeface="+mn-ea"/>
                <a:cs typeface="+mn-cs"/>
              </a:rPr>
              <a:t>I wtedy przyszło objawienie. Otrzymała od Boga jasne poselstwo, które miała przekazać dalej. To było coś niezwykłego. Bóg zaplanował, że uwolni jej lud z tej potwornej sytuacji. Postanowiła działać od razu. </a:t>
            </a:r>
          </a:p>
          <a:p>
            <a:endParaRPr lang="pl-PL"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Zgodnie z Bożym objawieniem miała przekazać wieść człowiekowi, który wyzwoli jej lud. Plan był niezwykły i pragnęła, by wypełnił się jak najszybciej. Bóg zamierzał zwabić siły wroga na rozległy, płaski teren nad rzeką. Wiedziała, co Bóg zamierza zrobić. Biorąc pod uwagę, że główną siłę okupanta stanowiła ciężka broń, było to idealne miejsce na zasadzkę. Po deszczu teren stawał się całkowicie nieprzejezdny, natomiast imię człowieka wybranego do poprowadzenia przewrotu oznaczało błyskawicę. Wszystko wydawało się jasne. Należało zwabić tam armię wroga. Nie znając panujących tam warunków, okupanci utknęliby, kiedy tylko Bóg zesłałby deszcz. Wtedy pokonanie ich i wyzwolenie narodu stałoby się proste. </a:t>
            </a:r>
          </a:p>
          <a:p>
            <a:endParaRPr lang="pl-PL"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Była osobą znaną i powszechnie szanowaną. Była sędzią, a ludzie nieustannie przychodzili do niej, by pomogła im rozstrzygnąć ich spory. Bez sprzeciwu wysłuchano więc jej prośby o sprowadzenie tego człowieka. Prawdopodobnie w jej oczach pojawił się zachwyt, miało wydarzyć się coś wielkiego. </a:t>
            </a:r>
          </a:p>
        </p:txBody>
      </p:sp>
      <p:sp>
        <p:nvSpPr>
          <p:cNvPr id="4" name="Slide Number Placeholder 3"/>
          <p:cNvSpPr>
            <a:spLocks noGrp="1"/>
          </p:cNvSpPr>
          <p:nvPr>
            <p:ph type="sldNum" sz="quarter" idx="5"/>
          </p:nvPr>
        </p:nvSpPr>
        <p:spPr/>
        <p:txBody>
          <a:bodyPr/>
          <a:lstStyle/>
          <a:p>
            <a:fld id="{856DC53A-3943-E24E-A838-496FFD443334}" type="slidenum">
              <a:rPr lang="en-US" smtClean="0"/>
              <a:t>7</a:t>
            </a:fld>
            <a:endParaRPr lang="en-US"/>
          </a:p>
        </p:txBody>
      </p:sp>
    </p:spTree>
    <p:extLst>
      <p:ext uri="{BB962C8B-B14F-4D97-AF65-F5344CB8AC3E}">
        <p14:creationId xmlns:p14="http://schemas.microsoft.com/office/powerpoint/2010/main" val="636805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kern="1200" dirty="0">
                <a:solidFill>
                  <a:schemeClr val="tx1"/>
                </a:solidFill>
                <a:effectLst/>
                <a:latin typeface="+mn-lt"/>
                <a:ea typeface="+mn-ea"/>
                <a:cs typeface="+mn-cs"/>
              </a:rPr>
              <a:t>Nie spodziewała się, że odbiorca wiadomości nie będzie podzielał jej entuzjazmu. Gdy Błyskawica przybył i wysłuchał wiadomości od Boga, jaką mu przedstawiła, wcale nie był podekscytowany.</a:t>
            </a:r>
            <a:endParaRPr lang="en-US" sz="1200" kern="1200" dirty="0">
              <a:solidFill>
                <a:schemeClr val="tx1"/>
              </a:solidFill>
              <a:effectLst/>
              <a:latin typeface="+mn-lt"/>
              <a:ea typeface="+mn-ea"/>
              <a:cs typeface="+mn-cs"/>
            </a:endParaRPr>
          </a:p>
          <a:p>
            <a:endParaRPr lang="pl-PL"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Jego odpowiedzią było ultimatum, i to całkiem niezwykłe.</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Do tego momentu w Biblii widzieliśmy, że do bitwy wyruszali wyłącznie mężczyźni. Kobiety miały inne obowiązki. I ona również nie planowała brać udziału w tej wyprawie. Miała swoje zadania. Była żoną, sędzią i prorokiem. Wystarczająco wiele niosła na swych barkach.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Jego ultimatum brzmiało</a:t>
            </a:r>
            <a:r>
              <a:rPr lang="en-US" sz="1200" kern="1200" dirty="0">
                <a:solidFill>
                  <a:schemeClr val="tx1"/>
                </a:solidFill>
                <a:effectLst/>
                <a:latin typeface="+mn-lt"/>
                <a:ea typeface="+mn-ea"/>
                <a:cs typeface="+mn-cs"/>
              </a:rPr>
              <a:t>: “</a:t>
            </a:r>
            <a:r>
              <a:rPr lang="pl-PL" sz="1200" b="0" i="0" kern="1200" dirty="0">
                <a:solidFill>
                  <a:schemeClr val="tx1"/>
                </a:solidFill>
                <a:effectLst/>
                <a:latin typeface="+mn-lt"/>
                <a:ea typeface="+mn-ea"/>
                <a:cs typeface="+mn-cs"/>
              </a:rPr>
              <a:t>Jeżeli ty pójdziesz ze mną, to pójdę, lecz jeżeli ty nie pójdziesz ze mną, to nie pójdę</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Z pewnością nie wierzyła własnym uszom! Zamiast powiedzieć: „To idealny plan! Jestem gotów! Zrobię jak powiedziałaś</a:t>
            </a:r>
            <a:r>
              <a:rPr lang="en-US" sz="1200" kern="1200" dirty="0">
                <a:solidFill>
                  <a:schemeClr val="tx1"/>
                </a:solidFill>
                <a:effectLst/>
                <a:latin typeface="+mn-lt"/>
                <a:ea typeface="+mn-ea"/>
                <a:cs typeface="+mn-cs"/>
              </a:rPr>
              <a:t>!”</a:t>
            </a:r>
            <a:r>
              <a:rPr lang="pl-PL" sz="1200" kern="1200" dirty="0">
                <a:solidFill>
                  <a:schemeClr val="tx1"/>
                </a:solidFill>
                <a:effectLst/>
                <a:latin typeface="+mn-lt"/>
                <a:ea typeface="+mn-ea"/>
                <a:cs typeface="+mn-cs"/>
              </a:rPr>
              <a:t>, mężczyzna odparł właściwie:</a:t>
            </a:r>
            <a:r>
              <a:rPr lang="en-US" sz="1200" kern="1200" dirty="0">
                <a:solidFill>
                  <a:schemeClr val="tx1"/>
                </a:solidFill>
                <a:effectLst/>
                <a:latin typeface="+mn-lt"/>
                <a:ea typeface="+mn-ea"/>
                <a:cs typeface="+mn-cs"/>
              </a:rPr>
              <a:t> “</a:t>
            </a:r>
            <a:r>
              <a:rPr lang="pl-PL" sz="1200" kern="1200" dirty="0">
                <a:solidFill>
                  <a:schemeClr val="tx1"/>
                </a:solidFill>
                <a:effectLst/>
                <a:latin typeface="+mn-lt"/>
                <a:ea typeface="+mn-ea"/>
                <a:cs typeface="+mn-cs"/>
              </a:rPr>
              <a:t>Nie jestem zainteresowany</a:t>
            </a: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856DC53A-3943-E24E-A838-496FFD443334}" type="slidenum">
              <a:rPr lang="en-US" smtClean="0"/>
              <a:t>8</a:t>
            </a:fld>
            <a:endParaRPr lang="en-US"/>
          </a:p>
        </p:txBody>
      </p:sp>
    </p:spTree>
    <p:extLst>
      <p:ext uri="{BB962C8B-B14F-4D97-AF65-F5344CB8AC3E}">
        <p14:creationId xmlns:p14="http://schemas.microsoft.com/office/powerpoint/2010/main" val="3420970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kern="1200" dirty="0">
                <a:solidFill>
                  <a:schemeClr val="tx1"/>
                </a:solidFill>
                <a:effectLst/>
                <a:latin typeface="+mn-lt"/>
                <a:ea typeface="+mn-ea"/>
                <a:cs typeface="+mn-cs"/>
              </a:rPr>
              <a:t>Czy kiedykolwiek znalazłaś się w sytuacji, kiedy byłaś zajęta swoimi sprawami, przejęta tym, co niesie ci przyszłość, a nagle dzieje się coś, co wymaga od ciebie całkowitej zmiany punktu widzenia?</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Co miała w takiej sytuacji zrobić</a:t>
            </a:r>
            <a:r>
              <a:rPr lang="en-US" sz="120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856DC53A-3943-E24E-A838-496FFD443334}" type="slidenum">
              <a:rPr lang="en-US" smtClean="0"/>
              <a:t>9</a:t>
            </a:fld>
            <a:endParaRPr lang="en-US"/>
          </a:p>
        </p:txBody>
      </p:sp>
    </p:spTree>
    <p:extLst>
      <p:ext uri="{BB962C8B-B14F-4D97-AF65-F5344CB8AC3E}">
        <p14:creationId xmlns:p14="http://schemas.microsoft.com/office/powerpoint/2010/main" val="30898173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955E7-FD0B-A342-96DF-2C588A4A10D8}"/>
              </a:ext>
            </a:extLst>
          </p:cNvPr>
          <p:cNvSpPr>
            <a:spLocks noGrp="1"/>
          </p:cNvSpPr>
          <p:nvPr>
            <p:ph type="ctrTitle"/>
          </p:nvPr>
        </p:nvSpPr>
        <p:spPr>
          <a:xfrm>
            <a:off x="1524000" y="218661"/>
            <a:ext cx="9144000" cy="1858617"/>
          </a:xfrm>
        </p:spPr>
        <p:txBody>
          <a:bodyPr anchor="b"/>
          <a:lstStyle>
            <a:lvl1pPr algn="ctr">
              <a:defRPr sz="6000">
                <a:latin typeface="Aharoni" panose="02010803020104030203" pitchFamily="2" charset="-79"/>
                <a:cs typeface="Aharoni" panose="02010803020104030203" pitchFamily="2" charset="-79"/>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BD487A07-DEEE-4C4F-97A7-D2898A011871}"/>
              </a:ext>
            </a:extLst>
          </p:cNvPr>
          <p:cNvSpPr>
            <a:spLocks noGrp="1"/>
          </p:cNvSpPr>
          <p:nvPr>
            <p:ph type="subTitle" idx="1"/>
          </p:nvPr>
        </p:nvSpPr>
        <p:spPr>
          <a:xfrm>
            <a:off x="1036982" y="2508734"/>
            <a:ext cx="9144000" cy="1655762"/>
          </a:xfrm>
        </p:spPr>
        <p:txBody>
          <a:bodyPr>
            <a:normAutofit/>
          </a:bodyPr>
          <a:lstStyle>
            <a:lvl1pPr marL="0" indent="0" algn="ctr">
              <a:buNone/>
              <a:defRPr sz="36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228110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A137FB-76AA-7143-BDA2-B208E52A0632}"/>
              </a:ext>
            </a:extLst>
          </p:cNvPr>
          <p:cNvSpPr>
            <a:spLocks noGrp="1"/>
          </p:cNvSpPr>
          <p:nvPr>
            <p:ph type="title"/>
          </p:nvPr>
        </p:nvSpPr>
        <p:spPr/>
        <p:txBody>
          <a:bodyPr/>
          <a:lstStyle>
            <a:lvl1pPr>
              <a:defRPr>
                <a:latin typeface="Aharoni" panose="02010803020104030203" pitchFamily="2" charset="-79"/>
                <a:cs typeface="Aharoni" panose="02010803020104030203" pitchFamily="2" charset="-79"/>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F255BE2-3E93-0F41-88F0-94F63A76680A}"/>
              </a:ext>
            </a:extLst>
          </p:cNvPr>
          <p:cNvSpPr>
            <a:spLocks noGrp="1"/>
          </p:cNvSpPr>
          <p:nvPr>
            <p:ph idx="1"/>
          </p:nvPr>
        </p:nvSpPr>
        <p:spPr/>
        <p:txBody>
          <a:bodyPr/>
          <a:lstStyle>
            <a:lvl1pPr>
              <a:defRPr sz="3600"/>
            </a:lvl1pPr>
            <a:lvl2pPr>
              <a:defRPr sz="3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7C81986-734E-E14F-8EB8-2A672ACF60AE}"/>
              </a:ext>
            </a:extLst>
          </p:cNvPr>
          <p:cNvSpPr>
            <a:spLocks noGrp="1"/>
          </p:cNvSpPr>
          <p:nvPr>
            <p:ph type="dt" sz="half" idx="10"/>
          </p:nvPr>
        </p:nvSpPr>
        <p:spPr/>
        <p:txBody>
          <a:bodyPr/>
          <a:lstStyle/>
          <a:p>
            <a:fld id="{7B3C7CBF-FB75-374C-9CA6-00E2C006121B}" type="datetimeFigureOut">
              <a:rPr lang="en-US" smtClean="0"/>
              <a:t>1/27/2021</a:t>
            </a:fld>
            <a:endParaRPr lang="en-US"/>
          </a:p>
        </p:txBody>
      </p:sp>
      <p:sp>
        <p:nvSpPr>
          <p:cNvPr id="5" name="Footer Placeholder 4">
            <a:extLst>
              <a:ext uri="{FF2B5EF4-FFF2-40B4-BE49-F238E27FC236}">
                <a16:creationId xmlns:a16="http://schemas.microsoft.com/office/drawing/2014/main" id="{73769A36-55F5-1B4A-8920-1402243568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27B91C-A082-EC42-A4B7-67747B467227}"/>
              </a:ext>
            </a:extLst>
          </p:cNvPr>
          <p:cNvSpPr>
            <a:spLocks noGrp="1"/>
          </p:cNvSpPr>
          <p:nvPr>
            <p:ph type="sldNum" sz="quarter" idx="12"/>
          </p:nvPr>
        </p:nvSpPr>
        <p:spPr/>
        <p:txBody>
          <a:bodyPr/>
          <a:lstStyle/>
          <a:p>
            <a:fld id="{967838E0-D5FE-3A46-B5EA-301BB79E6A27}" type="slidenum">
              <a:rPr lang="en-US" smtClean="0"/>
              <a:t>‹#›</a:t>
            </a:fld>
            <a:endParaRPr lang="en-US"/>
          </a:p>
        </p:txBody>
      </p:sp>
    </p:spTree>
    <p:extLst>
      <p:ext uri="{BB962C8B-B14F-4D97-AF65-F5344CB8AC3E}">
        <p14:creationId xmlns:p14="http://schemas.microsoft.com/office/powerpoint/2010/main" val="59127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3788C-79D1-E341-9762-E77BD729EA1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BDB361F-6A66-194D-A24A-4373D0DE3E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06037D0-B219-FA4E-8E0D-DD0CA9A587EB}"/>
              </a:ext>
            </a:extLst>
          </p:cNvPr>
          <p:cNvSpPr>
            <a:spLocks noGrp="1"/>
          </p:cNvSpPr>
          <p:nvPr>
            <p:ph type="dt" sz="half" idx="10"/>
          </p:nvPr>
        </p:nvSpPr>
        <p:spPr/>
        <p:txBody>
          <a:bodyPr/>
          <a:lstStyle/>
          <a:p>
            <a:fld id="{7B3C7CBF-FB75-374C-9CA6-00E2C006121B}" type="datetimeFigureOut">
              <a:rPr lang="en-US" smtClean="0"/>
              <a:t>1/27/2021</a:t>
            </a:fld>
            <a:endParaRPr lang="en-US"/>
          </a:p>
        </p:txBody>
      </p:sp>
      <p:sp>
        <p:nvSpPr>
          <p:cNvPr id="5" name="Footer Placeholder 4">
            <a:extLst>
              <a:ext uri="{FF2B5EF4-FFF2-40B4-BE49-F238E27FC236}">
                <a16:creationId xmlns:a16="http://schemas.microsoft.com/office/drawing/2014/main" id="{D508B7F6-83F7-0B4B-97C5-FB3DA24403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D72C0E-EED4-1244-9722-6A3127B52A08}"/>
              </a:ext>
            </a:extLst>
          </p:cNvPr>
          <p:cNvSpPr>
            <a:spLocks noGrp="1"/>
          </p:cNvSpPr>
          <p:nvPr>
            <p:ph type="sldNum" sz="quarter" idx="12"/>
          </p:nvPr>
        </p:nvSpPr>
        <p:spPr/>
        <p:txBody>
          <a:bodyPr/>
          <a:lstStyle/>
          <a:p>
            <a:fld id="{967838E0-D5FE-3A46-B5EA-301BB79E6A27}" type="slidenum">
              <a:rPr lang="en-US" smtClean="0"/>
              <a:t>‹#›</a:t>
            </a:fld>
            <a:endParaRPr lang="en-US"/>
          </a:p>
        </p:txBody>
      </p:sp>
    </p:spTree>
    <p:extLst>
      <p:ext uri="{BB962C8B-B14F-4D97-AF65-F5344CB8AC3E}">
        <p14:creationId xmlns:p14="http://schemas.microsoft.com/office/powerpoint/2010/main" val="3199260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2546A-C327-9D4F-B2CE-AD2FF37F9C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B466981-37B4-4442-B355-B083602480C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25E677E-E0EE-D046-A36D-840ABED59FC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70B5BF5-A380-4B46-B8BD-32CA7C294AF3}"/>
              </a:ext>
            </a:extLst>
          </p:cNvPr>
          <p:cNvSpPr>
            <a:spLocks noGrp="1"/>
          </p:cNvSpPr>
          <p:nvPr>
            <p:ph type="dt" sz="half" idx="10"/>
          </p:nvPr>
        </p:nvSpPr>
        <p:spPr/>
        <p:txBody>
          <a:bodyPr/>
          <a:lstStyle/>
          <a:p>
            <a:fld id="{7B3C7CBF-FB75-374C-9CA6-00E2C006121B}" type="datetimeFigureOut">
              <a:rPr lang="en-US" smtClean="0"/>
              <a:t>1/27/2021</a:t>
            </a:fld>
            <a:endParaRPr lang="en-US"/>
          </a:p>
        </p:txBody>
      </p:sp>
      <p:sp>
        <p:nvSpPr>
          <p:cNvPr id="6" name="Footer Placeholder 5">
            <a:extLst>
              <a:ext uri="{FF2B5EF4-FFF2-40B4-BE49-F238E27FC236}">
                <a16:creationId xmlns:a16="http://schemas.microsoft.com/office/drawing/2014/main" id="{976F6DDB-362B-2F44-8438-5F64A77552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978F28-A1FB-FA47-A999-DF5636606AAB}"/>
              </a:ext>
            </a:extLst>
          </p:cNvPr>
          <p:cNvSpPr>
            <a:spLocks noGrp="1"/>
          </p:cNvSpPr>
          <p:nvPr>
            <p:ph type="sldNum" sz="quarter" idx="12"/>
          </p:nvPr>
        </p:nvSpPr>
        <p:spPr/>
        <p:txBody>
          <a:bodyPr/>
          <a:lstStyle/>
          <a:p>
            <a:fld id="{967838E0-D5FE-3A46-B5EA-301BB79E6A27}" type="slidenum">
              <a:rPr lang="en-US" smtClean="0"/>
              <a:t>‹#›</a:t>
            </a:fld>
            <a:endParaRPr lang="en-US"/>
          </a:p>
        </p:txBody>
      </p:sp>
    </p:spTree>
    <p:extLst>
      <p:ext uri="{BB962C8B-B14F-4D97-AF65-F5344CB8AC3E}">
        <p14:creationId xmlns:p14="http://schemas.microsoft.com/office/powerpoint/2010/main" val="4576448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8DF517C-6854-FF42-8CF8-488C3B8B3A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BDDFF62-09FC-2F42-AEE2-30D0BD96748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AD60CA-F330-DC4D-B6D9-2918D4EC2E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3C7CBF-FB75-374C-9CA6-00E2C006121B}" type="datetimeFigureOut">
              <a:rPr lang="en-US" smtClean="0"/>
              <a:t>1/27/2021</a:t>
            </a:fld>
            <a:endParaRPr lang="en-US"/>
          </a:p>
        </p:txBody>
      </p:sp>
      <p:sp>
        <p:nvSpPr>
          <p:cNvPr id="5" name="Footer Placeholder 4">
            <a:extLst>
              <a:ext uri="{FF2B5EF4-FFF2-40B4-BE49-F238E27FC236}">
                <a16:creationId xmlns:a16="http://schemas.microsoft.com/office/drawing/2014/main" id="{DBF7DA51-B52C-084F-8E8F-00E006FCF6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7B7A0C-ABC0-9641-958A-36516A3E48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7838E0-D5FE-3A46-B5EA-301BB79E6A27}" type="slidenum">
              <a:rPr lang="en-US" smtClean="0"/>
              <a:t>‹#›</a:t>
            </a:fld>
            <a:endParaRPr lang="en-US"/>
          </a:p>
        </p:txBody>
      </p:sp>
    </p:spTree>
    <p:extLst>
      <p:ext uri="{BB962C8B-B14F-4D97-AF65-F5344CB8AC3E}">
        <p14:creationId xmlns:p14="http://schemas.microsoft.com/office/powerpoint/2010/main" val="9804264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hemeOverride" Target="../theme/themeOverride5.xml"/><Relationship Id="rId4" Type="http://schemas.openxmlformats.org/officeDocument/2006/relationships/image" Target="../media/image4.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hemeOverride" Target="../theme/themeOverride6.xml"/><Relationship Id="rId4" Type="http://schemas.openxmlformats.org/officeDocument/2006/relationships/image" Target="../media/image4.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2FCE1-10C5-B248-8BE1-BC55D2A4EFBC}"/>
              </a:ext>
            </a:extLst>
          </p:cNvPr>
          <p:cNvSpPr>
            <a:spLocks noGrp="1"/>
          </p:cNvSpPr>
          <p:nvPr>
            <p:ph type="ctrTitle"/>
          </p:nvPr>
        </p:nvSpPr>
        <p:spPr>
          <a:xfrm>
            <a:off x="2095784" y="547392"/>
            <a:ext cx="7268307" cy="1083286"/>
          </a:xfrm>
        </p:spPr>
        <p:txBody>
          <a:bodyPr/>
          <a:lstStyle/>
          <a:p>
            <a:r>
              <a:rPr lang="pl-PL" dirty="0">
                <a:solidFill>
                  <a:schemeClr val="bg1"/>
                </a:solidFill>
                <a:latin typeface="Book Antiqua" panose="02040602050305030304" pitchFamily="18" charset="0"/>
              </a:rPr>
              <a:t>PÓJDĘ</a:t>
            </a:r>
            <a:endParaRPr lang="en-US" dirty="0">
              <a:solidFill>
                <a:schemeClr val="bg1"/>
              </a:solidFill>
              <a:latin typeface="Book Antiqua" panose="02040602050305030304" pitchFamily="18" charset="0"/>
            </a:endParaRPr>
          </a:p>
        </p:txBody>
      </p:sp>
      <p:sp>
        <p:nvSpPr>
          <p:cNvPr id="3" name="Subtitle 2">
            <a:extLst>
              <a:ext uri="{FF2B5EF4-FFF2-40B4-BE49-F238E27FC236}">
                <a16:creationId xmlns:a16="http://schemas.microsoft.com/office/drawing/2014/main" id="{681B1456-D544-CC41-A02E-D5A66918173D}"/>
              </a:ext>
            </a:extLst>
          </p:cNvPr>
          <p:cNvSpPr>
            <a:spLocks noGrp="1"/>
          </p:cNvSpPr>
          <p:nvPr>
            <p:ph type="subTitle" idx="1"/>
          </p:nvPr>
        </p:nvSpPr>
        <p:spPr>
          <a:xfrm>
            <a:off x="1987014" y="1583912"/>
            <a:ext cx="7268307" cy="1898914"/>
          </a:xfrm>
        </p:spPr>
        <p:txBody>
          <a:bodyPr>
            <a:normAutofit/>
          </a:bodyPr>
          <a:lstStyle/>
          <a:p>
            <a:r>
              <a:rPr lang="pl-PL" sz="1400" b="0" dirty="0">
                <a:solidFill>
                  <a:schemeClr val="tx1"/>
                </a:solidFill>
                <a:latin typeface="Avenir Next" panose="020B0503020202020204" pitchFamily="34" charset="0"/>
              </a:rPr>
              <a:t>AUTORKA: </a:t>
            </a:r>
            <a:r>
              <a:rPr lang="en-US" sz="1400" b="0" dirty="0">
                <a:solidFill>
                  <a:schemeClr val="tx1"/>
                </a:solidFill>
                <a:latin typeface="Avenir Next" panose="020B0503020202020204" pitchFamily="34" charset="0"/>
              </a:rPr>
              <a:t>DANIJEL</a:t>
            </a:r>
            <a:r>
              <a:rPr lang="pl-PL" sz="1400" b="0" dirty="0">
                <a:solidFill>
                  <a:schemeClr val="tx1"/>
                </a:solidFill>
                <a:latin typeface="Avenir Next" panose="020B0503020202020204" pitchFamily="34" charset="0"/>
              </a:rPr>
              <a:t>A </a:t>
            </a:r>
            <a:r>
              <a:rPr lang="en-US" sz="1400" b="0" dirty="0">
                <a:solidFill>
                  <a:schemeClr val="tx1"/>
                </a:solidFill>
                <a:latin typeface="Avenir Next" panose="020B0503020202020204" pitchFamily="34" charset="0"/>
              </a:rPr>
              <a:t>SCHUBERT</a:t>
            </a:r>
          </a:p>
          <a:p>
            <a:r>
              <a:rPr lang="pl-PL" sz="1400" b="0" dirty="0">
                <a:solidFill>
                  <a:schemeClr val="tx1"/>
                </a:solidFill>
                <a:latin typeface="Avenir Next" panose="020B0503020202020204" pitchFamily="34" charset="0"/>
              </a:rPr>
              <a:t>WYDZIAŁ POŁUDNIOWEGO PACYFIKU</a:t>
            </a:r>
            <a:endParaRPr lang="en-US" sz="1400" b="0" dirty="0">
              <a:solidFill>
                <a:schemeClr val="tx1"/>
              </a:solidFill>
              <a:latin typeface="Avenir Next" panose="020B0503020202020204" pitchFamily="34" charset="0"/>
            </a:endParaRPr>
          </a:p>
        </p:txBody>
      </p:sp>
      <p:sp>
        <p:nvSpPr>
          <p:cNvPr id="4" name="TextBox 3">
            <a:extLst>
              <a:ext uri="{FF2B5EF4-FFF2-40B4-BE49-F238E27FC236}">
                <a16:creationId xmlns:a16="http://schemas.microsoft.com/office/drawing/2014/main" id="{69F2D9F1-74B8-484C-A7E2-F46A95FFFCBA}"/>
              </a:ext>
            </a:extLst>
          </p:cNvPr>
          <p:cNvSpPr txBox="1"/>
          <p:nvPr/>
        </p:nvSpPr>
        <p:spPr>
          <a:xfrm>
            <a:off x="1237344" y="6135328"/>
            <a:ext cx="4127668" cy="523220"/>
          </a:xfrm>
          <a:prstGeom prst="rect">
            <a:avLst/>
          </a:prstGeom>
          <a:noFill/>
        </p:spPr>
        <p:txBody>
          <a:bodyPr wrap="none" rtlCol="0">
            <a:spAutoFit/>
          </a:bodyPr>
          <a:lstStyle/>
          <a:p>
            <a:pPr algn="ctr"/>
            <a:r>
              <a:rPr lang="pl-PL" sz="1400" dirty="0">
                <a:latin typeface="Avenir Next" panose="020B0503020202020204" pitchFamily="34" charset="0"/>
              </a:rPr>
              <a:t>GENERALNA KONFERENCJA DUSZPASTERSTWO KOBIET</a:t>
            </a:r>
            <a:endParaRPr lang="en-US" sz="1400" dirty="0">
              <a:latin typeface="Avenir Next" panose="020B0503020202020204" pitchFamily="34" charset="0"/>
            </a:endParaRPr>
          </a:p>
          <a:p>
            <a:pPr algn="ctr"/>
            <a:r>
              <a:rPr lang="pl-PL" sz="1400" b="1" dirty="0">
                <a:solidFill>
                  <a:srgbClr val="935AB1"/>
                </a:solidFill>
                <a:latin typeface="Avenir Next" panose="020B0503020202020204" pitchFamily="34" charset="0"/>
              </a:rPr>
              <a:t>MIĘDZYNARODOWY DZIEŃ MODLITWY KOBIET</a:t>
            </a:r>
            <a:endParaRPr lang="en-US" sz="1400" b="1" dirty="0">
              <a:solidFill>
                <a:srgbClr val="935AB1"/>
              </a:solidFill>
              <a:latin typeface="Avenir Next" panose="020B0503020202020204" pitchFamily="34" charset="0"/>
            </a:endParaRPr>
          </a:p>
        </p:txBody>
      </p:sp>
    </p:spTree>
    <p:extLst>
      <p:ext uri="{BB962C8B-B14F-4D97-AF65-F5344CB8AC3E}">
        <p14:creationId xmlns:p14="http://schemas.microsoft.com/office/powerpoint/2010/main" val="1738424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F0FC795-3E74-E648-A335-9825B9542276}"/>
              </a:ext>
            </a:extLst>
          </p:cNvPr>
          <p:cNvSpPr>
            <a:spLocks noGrp="1"/>
          </p:cNvSpPr>
          <p:nvPr>
            <p:ph sz="half" idx="1"/>
          </p:nvPr>
        </p:nvSpPr>
        <p:spPr>
          <a:xfrm>
            <a:off x="648929" y="1120877"/>
            <a:ext cx="8968037" cy="4782817"/>
          </a:xfrm>
        </p:spPr>
        <p:txBody>
          <a:bodyPr>
            <a:normAutofit/>
          </a:bodyPr>
          <a:lstStyle/>
          <a:p>
            <a:pPr marL="0" indent="0" algn="ctr">
              <a:buNone/>
            </a:pPr>
            <a:r>
              <a:rPr lang="en-US" sz="3600" b="1" dirty="0">
                <a:solidFill>
                  <a:schemeClr val="accent4">
                    <a:lumMod val="60000"/>
                    <a:lumOff val="40000"/>
                  </a:schemeClr>
                </a:solidFill>
                <a:latin typeface="Avenir Next" panose="020B0503020202020204" pitchFamily="34" charset="0"/>
                <a:cs typeface="Aharoni" panose="02010803020104030203" pitchFamily="2" charset="-79"/>
              </a:rPr>
              <a:t>DEBORA</a:t>
            </a:r>
            <a:r>
              <a:rPr lang="pl-PL" sz="3600" b="1" dirty="0">
                <a:solidFill>
                  <a:schemeClr val="accent4">
                    <a:lumMod val="60000"/>
                    <a:lumOff val="40000"/>
                  </a:schemeClr>
                </a:solidFill>
                <a:latin typeface="Avenir Next" panose="020B0503020202020204" pitchFamily="34" charset="0"/>
                <a:cs typeface="Aharoni" panose="02010803020104030203" pitchFamily="2" charset="-79"/>
              </a:rPr>
              <a:t> </a:t>
            </a:r>
            <a:r>
              <a:rPr lang="en-US" sz="3600" dirty="0">
                <a:solidFill>
                  <a:schemeClr val="bg1"/>
                </a:solidFill>
                <a:latin typeface="Avenir Next" panose="020B0503020202020204" pitchFamily="34" charset="0"/>
              </a:rPr>
              <a:t>“</a:t>
            </a:r>
            <a:r>
              <a:rPr lang="pl-PL" sz="3600" dirty="0">
                <a:solidFill>
                  <a:schemeClr val="bg1"/>
                </a:solidFill>
                <a:latin typeface="Avenir Next" panose="020B0503020202020204" pitchFamily="34" charset="0"/>
              </a:rPr>
              <a:t>RZEKŁA MU ZATEM: </a:t>
            </a:r>
          </a:p>
          <a:p>
            <a:pPr marL="0" indent="0" algn="ctr">
              <a:buNone/>
            </a:pPr>
            <a:r>
              <a:rPr lang="pl-PL" sz="3600" dirty="0">
                <a:solidFill>
                  <a:schemeClr val="bg1"/>
                </a:solidFill>
                <a:latin typeface="Avenir Next" panose="020B0503020202020204" pitchFamily="34" charset="0"/>
              </a:rPr>
              <a:t>DOBRZE,</a:t>
            </a:r>
            <a:r>
              <a:rPr lang="en-US" sz="3600" dirty="0">
                <a:solidFill>
                  <a:schemeClr val="bg1"/>
                </a:solidFill>
                <a:latin typeface="Avenir Next" panose="020B0503020202020204" pitchFamily="34" charset="0"/>
              </a:rPr>
              <a:t> </a:t>
            </a:r>
            <a:br>
              <a:rPr lang="pl-PL" sz="3600" dirty="0">
                <a:solidFill>
                  <a:schemeClr val="bg1"/>
                </a:solidFill>
                <a:latin typeface="Avenir Next" panose="020B0503020202020204" pitchFamily="34" charset="0"/>
              </a:rPr>
            </a:br>
            <a:r>
              <a:rPr lang="pl-PL" sz="3600" b="1" dirty="0">
                <a:solidFill>
                  <a:schemeClr val="accent4">
                    <a:lumMod val="60000"/>
                    <a:lumOff val="40000"/>
                  </a:schemeClr>
                </a:solidFill>
                <a:latin typeface="Avenir Next" panose="020B0503020202020204" pitchFamily="34" charset="0"/>
                <a:cs typeface="Aharoni" panose="02010803020104030203" pitchFamily="2" charset="-79"/>
              </a:rPr>
              <a:t>PÓJDĘ</a:t>
            </a:r>
            <a:r>
              <a:rPr lang="en-US" sz="3600" b="1" dirty="0">
                <a:solidFill>
                  <a:schemeClr val="accent4">
                    <a:lumMod val="60000"/>
                    <a:lumOff val="40000"/>
                  </a:schemeClr>
                </a:solidFill>
                <a:latin typeface="Avenir Next" panose="020B0503020202020204" pitchFamily="34" charset="0"/>
                <a:cs typeface="Aharoni" panose="02010803020104030203" pitchFamily="2" charset="-79"/>
              </a:rPr>
              <a:t> </a:t>
            </a:r>
            <a:r>
              <a:rPr lang="pl-PL" sz="3600" dirty="0">
                <a:solidFill>
                  <a:schemeClr val="bg1"/>
                </a:solidFill>
                <a:latin typeface="Avenir Next" panose="020B0503020202020204" pitchFamily="34" charset="0"/>
              </a:rPr>
              <a:t>Z TOBĄ</a:t>
            </a:r>
            <a:r>
              <a:rPr lang="en-US" sz="3600" dirty="0">
                <a:solidFill>
                  <a:schemeClr val="bg1"/>
                </a:solidFill>
                <a:latin typeface="Avenir Next" panose="020B0503020202020204" pitchFamily="34" charset="0"/>
              </a:rPr>
              <a:t>.”</a:t>
            </a:r>
          </a:p>
          <a:p>
            <a:pPr marL="0" indent="0" algn="ctr">
              <a:buNone/>
            </a:pPr>
            <a:r>
              <a:rPr lang="en-US" sz="3600" dirty="0">
                <a:solidFill>
                  <a:schemeClr val="bg1"/>
                </a:solidFill>
                <a:latin typeface="Avenir Next" panose="020B0503020202020204" pitchFamily="34" charset="0"/>
              </a:rPr>
              <a:t>—</a:t>
            </a:r>
            <a:r>
              <a:rPr lang="pl-PL" sz="3600" dirty="0">
                <a:solidFill>
                  <a:schemeClr val="bg1"/>
                </a:solidFill>
                <a:latin typeface="Avenir Next" panose="020B0503020202020204" pitchFamily="34" charset="0"/>
              </a:rPr>
              <a:t>SDZ</a:t>
            </a:r>
            <a:r>
              <a:rPr lang="en-US" sz="3600" dirty="0">
                <a:solidFill>
                  <a:schemeClr val="bg1"/>
                </a:solidFill>
                <a:latin typeface="Avenir Next" panose="020B0503020202020204" pitchFamily="34" charset="0"/>
              </a:rPr>
              <a:t> 4</a:t>
            </a:r>
            <a:r>
              <a:rPr lang="pl-PL" sz="3600" dirty="0">
                <a:solidFill>
                  <a:schemeClr val="bg1"/>
                </a:solidFill>
                <a:latin typeface="Avenir Next" panose="020B0503020202020204" pitchFamily="34" charset="0"/>
              </a:rPr>
              <a:t>,</a:t>
            </a:r>
            <a:r>
              <a:rPr lang="en-US" sz="3600" dirty="0">
                <a:solidFill>
                  <a:schemeClr val="bg1"/>
                </a:solidFill>
                <a:latin typeface="Avenir Next" panose="020B0503020202020204" pitchFamily="34" charset="0"/>
              </a:rPr>
              <a:t>9 </a:t>
            </a:r>
            <a:r>
              <a:rPr lang="pl-PL" sz="3600" dirty="0">
                <a:solidFill>
                  <a:schemeClr val="bg1"/>
                </a:solidFill>
                <a:latin typeface="Avenir Next" panose="020B0503020202020204" pitchFamily="34" charset="0"/>
              </a:rPr>
              <a:t>BWP</a:t>
            </a:r>
            <a:endParaRPr lang="en-US" sz="3600" dirty="0">
              <a:solidFill>
                <a:schemeClr val="bg1"/>
              </a:solidFill>
              <a:latin typeface="Avenir Next" panose="020B0503020202020204" pitchFamily="34" charset="0"/>
            </a:endParaRPr>
          </a:p>
          <a:p>
            <a:pPr marL="0" indent="0">
              <a:buNone/>
            </a:pPr>
            <a:endParaRPr lang="en-US" sz="3600" dirty="0">
              <a:latin typeface="Avenir Next" panose="020B0503020202020204" pitchFamily="34" charset="0"/>
            </a:endParaRPr>
          </a:p>
        </p:txBody>
      </p:sp>
    </p:spTree>
    <p:extLst>
      <p:ext uri="{BB962C8B-B14F-4D97-AF65-F5344CB8AC3E}">
        <p14:creationId xmlns:p14="http://schemas.microsoft.com/office/powerpoint/2010/main" val="27692430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4426AB7-D619-4515-962A-BC83909EC0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E5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E47DF98-723F-4AAC-ABCF-CACBC438F7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3840" y="256540"/>
            <a:ext cx="11704320" cy="6365239"/>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sp>
      <p:cxnSp>
        <p:nvCxnSpPr>
          <p:cNvPr id="13" name="Straight Connector 12">
            <a:extLst>
              <a:ext uri="{FF2B5EF4-FFF2-40B4-BE49-F238E27FC236}">
                <a16:creationId xmlns:a16="http://schemas.microsoft.com/office/drawing/2014/main" id="{EA29FC7C-9308-4FDE-8DCA-405668055B0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895600" y="5768204"/>
            <a:ext cx="6400800" cy="0"/>
          </a:xfrm>
          <a:prstGeom prst="line">
            <a:avLst/>
          </a:prstGeom>
          <a:ln>
            <a:solidFill>
              <a:srgbClr val="3E5D38"/>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79111D55-E198-6443-A4B2-716ABBC030FB}"/>
              </a:ext>
            </a:extLst>
          </p:cNvPr>
          <p:cNvSpPr>
            <a:spLocks noGrp="1"/>
          </p:cNvSpPr>
          <p:nvPr>
            <p:ph type="title"/>
          </p:nvPr>
        </p:nvSpPr>
        <p:spPr>
          <a:xfrm>
            <a:off x="1109979" y="4823045"/>
            <a:ext cx="9951721" cy="1560320"/>
          </a:xfrm>
        </p:spPr>
        <p:txBody>
          <a:bodyPr vert="horz" lIns="91440" tIns="45720" rIns="91440" bIns="45720" rtlCol="0" anchor="b">
            <a:noAutofit/>
          </a:bodyPr>
          <a:lstStyle/>
          <a:p>
            <a:pPr algn="ctr">
              <a:lnSpc>
                <a:spcPct val="100000"/>
              </a:lnSpc>
            </a:pPr>
            <a:r>
              <a:rPr lang="pl-PL" sz="4000" b="1" dirty="0">
                <a:latin typeface="Avenir Next" panose="020B0503020202020204" pitchFamily="34" charset="0"/>
                <a:cs typeface="+mj-cs"/>
              </a:rPr>
              <a:t>HISTORIA</a:t>
            </a:r>
            <a:r>
              <a:rPr lang="en-US" sz="4000" b="1" dirty="0">
                <a:latin typeface="Avenir Next" panose="020B0503020202020204" pitchFamily="34" charset="0"/>
                <a:cs typeface="+mj-cs"/>
              </a:rPr>
              <a:t> 3</a:t>
            </a:r>
            <a:br>
              <a:rPr lang="en-US" sz="4000" dirty="0">
                <a:latin typeface="Avenir Next" panose="020B0503020202020204" pitchFamily="34" charset="0"/>
                <a:cs typeface="+mj-cs"/>
              </a:rPr>
            </a:br>
            <a:r>
              <a:rPr lang="pl-PL" sz="2800" dirty="0">
                <a:latin typeface="Avenir Next" panose="020B0503020202020204" pitchFamily="34" charset="0"/>
              </a:rPr>
              <a:t>WYRÓŻNIAŁA SIĘ, BO POŚLUBIŁA CUDZOZIEMCA</a:t>
            </a:r>
            <a:br>
              <a:rPr lang="en-US" sz="2800" dirty="0">
                <a:latin typeface="Avenir Next" panose="020B0503020202020204" pitchFamily="34" charset="0"/>
              </a:rPr>
            </a:br>
            <a:endParaRPr lang="en-US" sz="4000" dirty="0">
              <a:latin typeface="Avenir Next" panose="020B0503020202020204" pitchFamily="34" charset="0"/>
              <a:cs typeface="+mj-cs"/>
            </a:endParaRPr>
          </a:p>
        </p:txBody>
      </p:sp>
      <p:pic>
        <p:nvPicPr>
          <p:cNvPr id="4" name="Content Placeholder 4" descr="A group of people walking down the street&#10;&#10;Description automatically generated">
            <a:extLst>
              <a:ext uri="{FF2B5EF4-FFF2-40B4-BE49-F238E27FC236}">
                <a16:creationId xmlns:a16="http://schemas.microsoft.com/office/drawing/2014/main" id="{5AB3AF86-9111-9F40-ADEC-DA174603AB7E}"/>
              </a:ext>
            </a:extLst>
          </p:cNvPr>
          <p:cNvPicPr>
            <a:picLocks noGrp="1" noChangeAspect="1"/>
          </p:cNvPicPr>
          <p:nvPr>
            <p:ph idx="1"/>
          </p:nvPr>
        </p:nvPicPr>
        <p:blipFill rotWithShape="1">
          <a:blip r:embed="rId3"/>
          <a:srcRect r="1" b="6779"/>
          <a:stretch/>
        </p:blipFill>
        <p:spPr>
          <a:xfrm>
            <a:off x="243840" y="256540"/>
            <a:ext cx="11704320" cy="3764276"/>
          </a:xfrm>
          <a:prstGeom prst="rect">
            <a:avLst/>
          </a:prstGeom>
        </p:spPr>
      </p:pic>
    </p:spTree>
    <p:extLst>
      <p:ext uri="{BB962C8B-B14F-4D97-AF65-F5344CB8AC3E}">
        <p14:creationId xmlns:p14="http://schemas.microsoft.com/office/powerpoint/2010/main" val="2711429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B05FE2E6-C46F-6748-8FD0-00251598668B}"/>
              </a:ext>
            </a:extLst>
          </p:cNvPr>
          <p:cNvSpPr>
            <a:spLocks noGrp="1"/>
          </p:cNvSpPr>
          <p:nvPr>
            <p:ph idx="1"/>
          </p:nvPr>
        </p:nvSpPr>
        <p:spPr>
          <a:xfrm>
            <a:off x="932793" y="1253331"/>
            <a:ext cx="8789276" cy="4351338"/>
          </a:xfrm>
        </p:spPr>
        <p:txBody>
          <a:bodyPr anchor="t">
            <a:normAutofit/>
          </a:bodyPr>
          <a:lstStyle/>
          <a:p>
            <a:pPr marL="0" indent="0" algn="ctr">
              <a:buNone/>
            </a:pPr>
            <a:r>
              <a:rPr lang="pl-PL" sz="3200" b="1" dirty="0">
                <a:solidFill>
                  <a:schemeClr val="bg1"/>
                </a:solidFill>
                <a:latin typeface="Avenir Next" panose="020B0503020202020204" pitchFamily="34" charset="0"/>
              </a:rPr>
              <a:t>CO</a:t>
            </a:r>
            <a:r>
              <a:rPr lang="en-US" sz="3200" dirty="0">
                <a:solidFill>
                  <a:schemeClr val="bg1"/>
                </a:solidFill>
                <a:latin typeface="Avenir Next" panose="020B0503020202020204" pitchFamily="34" charset="0"/>
              </a:rPr>
              <a:t> </a:t>
            </a:r>
            <a:r>
              <a:rPr lang="pl-PL" sz="3200" dirty="0">
                <a:solidFill>
                  <a:schemeClr val="bg1"/>
                </a:solidFill>
                <a:latin typeface="Avenir Next" panose="020B0503020202020204" pitchFamily="34" charset="0"/>
              </a:rPr>
              <a:t>JĄ CZEKAŁO</a:t>
            </a:r>
            <a:r>
              <a:rPr lang="en-US" sz="3200" dirty="0">
                <a:solidFill>
                  <a:schemeClr val="bg1"/>
                </a:solidFill>
                <a:latin typeface="Avenir Next" panose="020B0503020202020204" pitchFamily="34" charset="0"/>
              </a:rPr>
              <a:t>?</a:t>
            </a:r>
            <a:endParaRPr lang="en-US" sz="3200" b="1" dirty="0">
              <a:solidFill>
                <a:schemeClr val="bg1"/>
              </a:solidFill>
              <a:latin typeface="Avenir Next" panose="020B0503020202020204" pitchFamily="34" charset="0"/>
            </a:endParaRPr>
          </a:p>
          <a:p>
            <a:pPr marL="0" indent="0" algn="ctr">
              <a:buNone/>
            </a:pPr>
            <a:r>
              <a:rPr lang="pl-PL" sz="3200" dirty="0">
                <a:solidFill>
                  <a:schemeClr val="bg1"/>
                </a:solidFill>
                <a:latin typeface="Avenir Next" panose="020B0503020202020204" pitchFamily="34" charset="0"/>
              </a:rPr>
              <a:t>JAKĄ</a:t>
            </a:r>
            <a:r>
              <a:rPr lang="en-US" sz="3200" dirty="0">
                <a:solidFill>
                  <a:schemeClr val="bg1"/>
                </a:solidFill>
                <a:latin typeface="Avenir Next" panose="020B0503020202020204" pitchFamily="34" charset="0"/>
              </a:rPr>
              <a:t> </a:t>
            </a:r>
            <a:r>
              <a:rPr lang="pl-PL" sz="3200" b="1" dirty="0">
                <a:solidFill>
                  <a:schemeClr val="bg1"/>
                </a:solidFill>
                <a:latin typeface="Avenir Next" panose="020B0503020202020204" pitchFamily="34" charset="0"/>
              </a:rPr>
              <a:t>PRZYSZŁOŚĆ </a:t>
            </a:r>
            <a:r>
              <a:rPr lang="pl-PL" sz="3200" dirty="0">
                <a:solidFill>
                  <a:schemeClr val="bg1"/>
                </a:solidFill>
                <a:latin typeface="Avenir Next" panose="020B0503020202020204" pitchFamily="34" charset="0"/>
              </a:rPr>
              <a:t>MIAŁA PRZED SOBĄ,</a:t>
            </a:r>
            <a:r>
              <a:rPr lang="en-US" sz="3200" dirty="0">
                <a:solidFill>
                  <a:schemeClr val="bg1"/>
                </a:solidFill>
                <a:latin typeface="Avenir Next" panose="020B0503020202020204" pitchFamily="34" charset="0"/>
              </a:rPr>
              <a:t> </a:t>
            </a:r>
            <a:endParaRPr lang="pl-PL" sz="3200" dirty="0">
              <a:solidFill>
                <a:schemeClr val="bg1"/>
              </a:solidFill>
              <a:latin typeface="Avenir Next" panose="020B0503020202020204" pitchFamily="34" charset="0"/>
            </a:endParaRPr>
          </a:p>
          <a:p>
            <a:pPr marL="0" indent="0" algn="ctr">
              <a:buNone/>
            </a:pPr>
            <a:r>
              <a:rPr lang="pl-PL" sz="3200" b="1" dirty="0">
                <a:solidFill>
                  <a:schemeClr val="bg1"/>
                </a:solidFill>
                <a:latin typeface="Avenir Next" panose="020B0503020202020204" pitchFamily="34" charset="0"/>
              </a:rPr>
              <a:t>BĘDĄC </a:t>
            </a:r>
            <a:r>
              <a:rPr lang="pl-PL" sz="3200" dirty="0">
                <a:solidFill>
                  <a:schemeClr val="bg1"/>
                </a:solidFill>
                <a:latin typeface="Avenir Next" panose="020B0503020202020204" pitchFamily="34" charset="0"/>
              </a:rPr>
              <a:t>CUDZOZIEMKĄ</a:t>
            </a:r>
            <a:r>
              <a:rPr lang="en-US" sz="3200" dirty="0">
                <a:solidFill>
                  <a:schemeClr val="bg1"/>
                </a:solidFill>
                <a:latin typeface="Avenir Next" panose="020B0503020202020204" pitchFamily="34" charset="0"/>
              </a:rPr>
              <a:t>?</a:t>
            </a:r>
            <a:endParaRPr lang="en-US" sz="3200" b="1" dirty="0">
              <a:solidFill>
                <a:schemeClr val="bg1"/>
              </a:solidFill>
              <a:latin typeface="Avenir Next" panose="020B0503020202020204" pitchFamily="34" charset="0"/>
            </a:endParaRPr>
          </a:p>
        </p:txBody>
      </p:sp>
    </p:spTree>
    <p:extLst>
      <p:ext uri="{BB962C8B-B14F-4D97-AF65-F5344CB8AC3E}">
        <p14:creationId xmlns:p14="http://schemas.microsoft.com/office/powerpoint/2010/main" val="2744586224"/>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BBAF616-EF16-6042-A8EB-0C3FA5F658E4}"/>
              </a:ext>
            </a:extLst>
          </p:cNvPr>
          <p:cNvSpPr>
            <a:spLocks noGrp="1"/>
          </p:cNvSpPr>
          <p:nvPr>
            <p:ph idx="1"/>
          </p:nvPr>
        </p:nvSpPr>
        <p:spPr>
          <a:xfrm>
            <a:off x="5638800" y="1825624"/>
            <a:ext cx="4478215" cy="4588427"/>
          </a:xfrm>
        </p:spPr>
        <p:txBody>
          <a:bodyPr>
            <a:normAutofit lnSpcReduction="10000"/>
          </a:bodyPr>
          <a:lstStyle/>
          <a:p>
            <a:pPr marL="0" indent="0" algn="ctr">
              <a:lnSpc>
                <a:spcPct val="110000"/>
              </a:lnSpc>
              <a:buNone/>
            </a:pPr>
            <a:r>
              <a:rPr lang="pl-PL" dirty="0">
                <a:solidFill>
                  <a:schemeClr val="bg1"/>
                </a:solidFill>
                <a:latin typeface="Avenir Next" panose="020B0503020202020204" pitchFamily="34" charset="0"/>
              </a:rPr>
              <a:t>CZY KIEDYKOLWIEK MUSIAŁAŚ PODJĄĆ TRUDNĄ </a:t>
            </a:r>
            <a:r>
              <a:rPr lang="en-US" b="1" dirty="0">
                <a:solidFill>
                  <a:schemeClr val="bg1"/>
                </a:solidFill>
                <a:latin typeface="Avenir Next" panose="020B0503020202020204" pitchFamily="34" charset="0"/>
                <a:cs typeface="Aharoni" panose="02010803020104030203" pitchFamily="2" charset="-79"/>
              </a:rPr>
              <a:t>DEC</a:t>
            </a:r>
            <a:r>
              <a:rPr lang="pl-PL" b="1" dirty="0">
                <a:solidFill>
                  <a:schemeClr val="bg1"/>
                </a:solidFill>
                <a:latin typeface="Avenir Next" panose="020B0503020202020204" pitchFamily="34" charset="0"/>
                <a:cs typeface="Aharoni" panose="02010803020104030203" pitchFamily="2" charset="-79"/>
              </a:rPr>
              <a:t>YZJĘ, KIEDY UMIERALI CI, KTÓRYCH KOCHAŁAŚ, A TY BYŁAŚ </a:t>
            </a:r>
            <a:br>
              <a:rPr lang="pl-PL" b="1" dirty="0">
                <a:solidFill>
                  <a:schemeClr val="bg1"/>
                </a:solidFill>
                <a:latin typeface="Avenir Next" panose="020B0503020202020204" pitchFamily="34" charset="0"/>
                <a:cs typeface="Aharoni" panose="02010803020104030203" pitchFamily="2" charset="-79"/>
              </a:rPr>
            </a:br>
            <a:r>
              <a:rPr lang="pl-PL" b="1" dirty="0">
                <a:solidFill>
                  <a:schemeClr val="bg1"/>
                </a:solidFill>
                <a:latin typeface="Avenir Next" panose="020B0503020202020204" pitchFamily="34" charset="0"/>
                <a:cs typeface="Aharoni" panose="02010803020104030203" pitchFamily="2" charset="-79"/>
              </a:rPr>
              <a:t>W POGRĄŻONA </a:t>
            </a:r>
            <a:br>
              <a:rPr lang="pl-PL" b="1" dirty="0">
                <a:solidFill>
                  <a:schemeClr val="bg1"/>
                </a:solidFill>
                <a:latin typeface="Avenir Next" panose="020B0503020202020204" pitchFamily="34" charset="0"/>
                <a:cs typeface="Aharoni" panose="02010803020104030203" pitchFamily="2" charset="-79"/>
              </a:rPr>
            </a:br>
            <a:r>
              <a:rPr lang="pl-PL" b="1" dirty="0">
                <a:solidFill>
                  <a:schemeClr val="bg1"/>
                </a:solidFill>
                <a:latin typeface="Avenir Next" panose="020B0503020202020204" pitchFamily="34" charset="0"/>
                <a:cs typeface="Aharoni" panose="02010803020104030203" pitchFamily="2" charset="-79"/>
              </a:rPr>
              <a:t>W ŻAŁOBIE?</a:t>
            </a:r>
            <a:endParaRPr lang="en-US" b="1" dirty="0">
              <a:solidFill>
                <a:schemeClr val="bg1"/>
              </a:solidFill>
              <a:latin typeface="Avenir Next" panose="020B0503020202020204" pitchFamily="34" charset="0"/>
              <a:cs typeface="Aharoni" panose="02010803020104030203" pitchFamily="2" charset="-79"/>
            </a:endParaRPr>
          </a:p>
        </p:txBody>
      </p:sp>
      <p:sp>
        <p:nvSpPr>
          <p:cNvPr id="9" name="TextBox 8">
            <a:extLst>
              <a:ext uri="{FF2B5EF4-FFF2-40B4-BE49-F238E27FC236}">
                <a16:creationId xmlns:a16="http://schemas.microsoft.com/office/drawing/2014/main" id="{3AD93DCE-5EB7-6942-963B-3DE17C25594C}"/>
              </a:ext>
            </a:extLst>
          </p:cNvPr>
          <p:cNvSpPr txBox="1"/>
          <p:nvPr/>
        </p:nvSpPr>
        <p:spPr>
          <a:xfrm>
            <a:off x="657907" y="3031798"/>
            <a:ext cx="4384431" cy="1446550"/>
          </a:xfrm>
          <a:prstGeom prst="rect">
            <a:avLst/>
          </a:prstGeom>
          <a:noFill/>
        </p:spPr>
        <p:txBody>
          <a:bodyPr wrap="square" rtlCol="0">
            <a:spAutoFit/>
          </a:bodyPr>
          <a:lstStyle/>
          <a:p>
            <a:pPr algn="ctr"/>
            <a:r>
              <a:rPr lang="pl-PL" sz="4400" dirty="0">
                <a:solidFill>
                  <a:schemeClr val="bg1"/>
                </a:solidFill>
                <a:latin typeface="Avenir Next" panose="020B0503020202020204" pitchFamily="34" charset="0"/>
                <a:cs typeface="Aharoni" panose="02010803020104030203" pitchFamily="2" charset="-79"/>
              </a:rPr>
              <a:t>DECYZJA</a:t>
            </a:r>
            <a:r>
              <a:rPr lang="en-US" sz="4400" dirty="0">
                <a:solidFill>
                  <a:schemeClr val="bg1"/>
                </a:solidFill>
                <a:latin typeface="Avenir Next" panose="020B0503020202020204" pitchFamily="34" charset="0"/>
                <a:cs typeface="Aharoni" panose="02010803020104030203" pitchFamily="2" charset="-79"/>
              </a:rPr>
              <a:t> </a:t>
            </a:r>
          </a:p>
          <a:p>
            <a:pPr algn="ctr"/>
            <a:r>
              <a:rPr lang="pl-PL" sz="4400" b="1" dirty="0">
                <a:solidFill>
                  <a:srgbClr val="935AB1"/>
                </a:solidFill>
                <a:latin typeface="Avenir Next" panose="020B0503020202020204" pitchFamily="34" charset="0"/>
                <a:cs typeface="Aharoni" panose="02010803020104030203" pitchFamily="2" charset="-79"/>
              </a:rPr>
              <a:t>W ŻAŁOBIE</a:t>
            </a:r>
            <a:endParaRPr lang="en-US" sz="4400" b="1" dirty="0">
              <a:solidFill>
                <a:srgbClr val="935AB1"/>
              </a:solidFill>
              <a:latin typeface="Avenir Next" panose="020B0503020202020204" pitchFamily="34" charset="0"/>
              <a:cs typeface="Aharoni" panose="02010803020104030203" pitchFamily="2" charset="-79"/>
            </a:endParaRPr>
          </a:p>
        </p:txBody>
      </p:sp>
    </p:spTree>
    <p:extLst>
      <p:ext uri="{BB962C8B-B14F-4D97-AF65-F5344CB8AC3E}">
        <p14:creationId xmlns:p14="http://schemas.microsoft.com/office/powerpoint/2010/main" val="37070818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F0FC795-3E74-E648-A335-9825B9542276}"/>
              </a:ext>
            </a:extLst>
          </p:cNvPr>
          <p:cNvSpPr>
            <a:spLocks noGrp="1"/>
          </p:cNvSpPr>
          <p:nvPr>
            <p:ph sz="half" idx="1"/>
          </p:nvPr>
        </p:nvSpPr>
        <p:spPr>
          <a:xfrm>
            <a:off x="1206062" y="869394"/>
            <a:ext cx="8778766" cy="4351338"/>
          </a:xfrm>
        </p:spPr>
        <p:txBody>
          <a:bodyPr>
            <a:normAutofit/>
          </a:bodyPr>
          <a:lstStyle/>
          <a:p>
            <a:pPr marL="0" indent="0" algn="ctr">
              <a:lnSpc>
                <a:spcPct val="100000"/>
              </a:lnSpc>
              <a:buNone/>
            </a:pPr>
            <a:r>
              <a:rPr lang="pl-PL" sz="3200" dirty="0">
                <a:solidFill>
                  <a:schemeClr val="bg1"/>
                </a:solidFill>
                <a:latin typeface="Avenir Next" panose="020B0503020202020204" pitchFamily="34" charset="0"/>
              </a:rPr>
              <a:t>LECZ</a:t>
            </a:r>
            <a:r>
              <a:rPr lang="en-US" sz="3200" dirty="0">
                <a:solidFill>
                  <a:schemeClr val="bg1"/>
                </a:solidFill>
                <a:latin typeface="Avenir Next" panose="020B0503020202020204" pitchFamily="34" charset="0"/>
              </a:rPr>
              <a:t> </a:t>
            </a:r>
            <a:r>
              <a:rPr lang="en-US" sz="3200" b="1" dirty="0">
                <a:solidFill>
                  <a:schemeClr val="accent4">
                    <a:lumMod val="60000"/>
                    <a:lumOff val="40000"/>
                  </a:schemeClr>
                </a:solidFill>
                <a:latin typeface="Avenir Next" panose="020B0503020202020204" pitchFamily="34" charset="0"/>
                <a:cs typeface="Aharoni" panose="02010803020104030203" pitchFamily="2" charset="-79"/>
              </a:rPr>
              <a:t>RUT</a:t>
            </a:r>
            <a:r>
              <a:rPr lang="en-US" sz="3200" dirty="0">
                <a:solidFill>
                  <a:schemeClr val="bg1"/>
                </a:solidFill>
                <a:latin typeface="Avenir Next" panose="020B0503020202020204" pitchFamily="34" charset="0"/>
              </a:rPr>
              <a:t> </a:t>
            </a:r>
            <a:r>
              <a:rPr lang="pl-PL" sz="3200" dirty="0">
                <a:solidFill>
                  <a:schemeClr val="bg1"/>
                </a:solidFill>
                <a:latin typeface="Avenir Next" panose="020B0503020202020204" pitchFamily="34" charset="0"/>
              </a:rPr>
              <a:t>ODPOWIEDZIAŁA:</a:t>
            </a:r>
            <a:r>
              <a:rPr lang="en-US" sz="3200" dirty="0">
                <a:solidFill>
                  <a:schemeClr val="bg1"/>
                </a:solidFill>
                <a:latin typeface="Avenir Next" panose="020B0503020202020204" pitchFamily="34" charset="0"/>
              </a:rPr>
              <a:t> </a:t>
            </a:r>
          </a:p>
          <a:p>
            <a:pPr marL="0" indent="0" algn="ctr">
              <a:lnSpc>
                <a:spcPct val="100000"/>
              </a:lnSpc>
              <a:buNone/>
            </a:pPr>
            <a:r>
              <a:rPr lang="en-US" sz="3200" dirty="0">
                <a:solidFill>
                  <a:schemeClr val="bg1"/>
                </a:solidFill>
                <a:latin typeface="Avenir Next" panose="020B0503020202020204" pitchFamily="34" charset="0"/>
              </a:rPr>
              <a:t>“</a:t>
            </a:r>
            <a:r>
              <a:rPr lang="pl-PL" sz="3200" dirty="0">
                <a:solidFill>
                  <a:schemeClr val="bg1"/>
                </a:solidFill>
                <a:latin typeface="Avenir Next" panose="020B0503020202020204" pitchFamily="34" charset="0"/>
              </a:rPr>
              <a:t>NIE NALEGAJ NA MNIE</a:t>
            </a:r>
            <a:r>
              <a:rPr lang="en-US" sz="3200" dirty="0">
                <a:solidFill>
                  <a:schemeClr val="bg1"/>
                </a:solidFill>
                <a:latin typeface="Avenir Next" panose="020B0503020202020204" pitchFamily="34" charset="0"/>
              </a:rPr>
              <a:t>,</a:t>
            </a:r>
            <a:r>
              <a:rPr lang="pl-PL" sz="3200" dirty="0">
                <a:solidFill>
                  <a:schemeClr val="bg1"/>
                </a:solidFill>
                <a:latin typeface="Avenir Next" panose="020B0503020202020204" pitchFamily="34" charset="0"/>
              </a:rPr>
              <a:t> ABYM CIĘ OPÓŚCIŁA</a:t>
            </a:r>
          </a:p>
          <a:p>
            <a:pPr marL="0" indent="0" algn="ctr">
              <a:lnSpc>
                <a:spcPct val="100000"/>
              </a:lnSpc>
              <a:buNone/>
            </a:pPr>
            <a:r>
              <a:rPr lang="pl-PL" sz="3200" dirty="0">
                <a:solidFill>
                  <a:schemeClr val="bg1"/>
                </a:solidFill>
                <a:latin typeface="Avenir Next" panose="020B0503020202020204" pitchFamily="34" charset="0"/>
              </a:rPr>
              <a:t>I ODESZŁA OD CIEBIE. GDZIEKOLWIEK BOWIEM </a:t>
            </a:r>
            <a:endParaRPr lang="en-US" sz="3200" dirty="0">
              <a:solidFill>
                <a:schemeClr val="bg1"/>
              </a:solidFill>
              <a:latin typeface="Avenir Next" panose="020B0503020202020204" pitchFamily="34" charset="0"/>
            </a:endParaRPr>
          </a:p>
          <a:p>
            <a:pPr marL="0" indent="0" algn="ctr">
              <a:lnSpc>
                <a:spcPct val="100000"/>
              </a:lnSpc>
              <a:buNone/>
            </a:pPr>
            <a:r>
              <a:rPr lang="pl-PL" sz="3200" dirty="0">
                <a:solidFill>
                  <a:schemeClr val="bg1"/>
                </a:solidFill>
                <a:latin typeface="Avenir Next" panose="020B0503020202020204" pitchFamily="34" charset="0"/>
              </a:rPr>
              <a:t>PÓJDZIESZ</a:t>
            </a:r>
            <a:r>
              <a:rPr lang="en-US" sz="3200" dirty="0">
                <a:solidFill>
                  <a:schemeClr val="bg1"/>
                </a:solidFill>
                <a:latin typeface="Avenir Next" panose="020B0503020202020204" pitchFamily="34" charset="0"/>
              </a:rPr>
              <a:t> </a:t>
            </a:r>
            <a:r>
              <a:rPr lang="en-US" sz="3200" dirty="0">
                <a:solidFill>
                  <a:schemeClr val="bg1"/>
                </a:solidFill>
                <a:latin typeface="Avenir Next" panose="020B0503020202020204" pitchFamily="34" charset="0"/>
                <a:cs typeface="Aharoni" panose="02010803020104030203" pitchFamily="2" charset="-79"/>
              </a:rPr>
              <a:t>I</a:t>
            </a:r>
            <a:r>
              <a:rPr lang="pl-PL" sz="3200" dirty="0">
                <a:solidFill>
                  <a:schemeClr val="bg1"/>
                </a:solidFill>
                <a:latin typeface="Avenir Next" panose="020B0503020202020204" pitchFamily="34" charset="0"/>
                <a:cs typeface="Aharoni" panose="02010803020104030203" pitchFamily="2" charset="-79"/>
              </a:rPr>
              <a:t> JA </a:t>
            </a:r>
            <a:r>
              <a:rPr lang="pl-PL" sz="3200" b="1" dirty="0">
                <a:solidFill>
                  <a:schemeClr val="accent4">
                    <a:lumMod val="60000"/>
                    <a:lumOff val="40000"/>
                  </a:schemeClr>
                </a:solidFill>
                <a:latin typeface="Avenir Next" panose="020B0503020202020204" pitchFamily="34" charset="0"/>
                <a:cs typeface="Aharoni" panose="02010803020104030203" pitchFamily="2" charset="-79"/>
              </a:rPr>
              <a:t>PÓJDĘ</a:t>
            </a:r>
            <a:r>
              <a:rPr lang="en-US" sz="3200" b="1" dirty="0">
                <a:solidFill>
                  <a:schemeClr val="accent4">
                    <a:lumMod val="60000"/>
                    <a:lumOff val="40000"/>
                  </a:schemeClr>
                </a:solidFill>
                <a:latin typeface="Avenir Next" panose="020B0503020202020204" pitchFamily="34" charset="0"/>
              </a:rPr>
              <a:t>.”</a:t>
            </a:r>
          </a:p>
          <a:p>
            <a:pPr marL="0" indent="0" algn="ctr">
              <a:lnSpc>
                <a:spcPct val="100000"/>
              </a:lnSpc>
              <a:buNone/>
            </a:pPr>
            <a:r>
              <a:rPr lang="en-US" sz="3200" dirty="0">
                <a:solidFill>
                  <a:schemeClr val="bg1"/>
                </a:solidFill>
                <a:latin typeface="Avenir Next" panose="020B0503020202020204" pitchFamily="34" charset="0"/>
              </a:rPr>
              <a:t>—</a:t>
            </a:r>
            <a:r>
              <a:rPr lang="pl-PL" sz="3200" dirty="0">
                <a:solidFill>
                  <a:schemeClr val="bg1"/>
                </a:solidFill>
                <a:latin typeface="Avenir Next" panose="020B0503020202020204" pitchFamily="34" charset="0"/>
              </a:rPr>
              <a:t>RT</a:t>
            </a:r>
            <a:r>
              <a:rPr lang="en-US" sz="3200" dirty="0">
                <a:solidFill>
                  <a:schemeClr val="bg1"/>
                </a:solidFill>
                <a:latin typeface="Avenir Next" panose="020B0503020202020204" pitchFamily="34" charset="0"/>
              </a:rPr>
              <a:t> 1</a:t>
            </a:r>
            <a:r>
              <a:rPr lang="pl-PL" sz="3200" dirty="0">
                <a:solidFill>
                  <a:schemeClr val="bg1"/>
                </a:solidFill>
                <a:latin typeface="Avenir Next" panose="020B0503020202020204" pitchFamily="34" charset="0"/>
              </a:rPr>
              <a:t>,</a:t>
            </a:r>
            <a:r>
              <a:rPr lang="en-US" sz="3200" dirty="0">
                <a:solidFill>
                  <a:schemeClr val="bg1"/>
                </a:solidFill>
                <a:latin typeface="Avenir Next" panose="020B0503020202020204" pitchFamily="34" charset="0"/>
              </a:rPr>
              <a:t>16 </a:t>
            </a:r>
            <a:r>
              <a:rPr lang="pl-PL" sz="3200" dirty="0">
                <a:solidFill>
                  <a:schemeClr val="bg1"/>
                </a:solidFill>
                <a:latin typeface="Avenir Next" panose="020B0503020202020204" pitchFamily="34" charset="0"/>
              </a:rPr>
              <a:t>UBG</a:t>
            </a:r>
            <a:endParaRPr lang="en-US" sz="3200" dirty="0">
              <a:latin typeface="Avenir Next" panose="020B0503020202020204" pitchFamily="34" charset="0"/>
            </a:endParaRPr>
          </a:p>
        </p:txBody>
      </p:sp>
    </p:spTree>
    <p:extLst>
      <p:ext uri="{BB962C8B-B14F-4D97-AF65-F5344CB8AC3E}">
        <p14:creationId xmlns:p14="http://schemas.microsoft.com/office/powerpoint/2010/main" val="1383035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4426AB7-D619-4515-962A-BC83909EC0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E5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E47DF98-723F-4AAC-ABCF-CACBC438F7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3840" y="256540"/>
            <a:ext cx="11704320" cy="6365239"/>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sp>
      <p:cxnSp>
        <p:nvCxnSpPr>
          <p:cNvPr id="13" name="Straight Connector 12">
            <a:extLst>
              <a:ext uri="{FF2B5EF4-FFF2-40B4-BE49-F238E27FC236}">
                <a16:creationId xmlns:a16="http://schemas.microsoft.com/office/drawing/2014/main" id="{EA29FC7C-9308-4FDE-8DCA-405668055B0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895600" y="5768204"/>
            <a:ext cx="6400800" cy="0"/>
          </a:xfrm>
          <a:prstGeom prst="line">
            <a:avLst/>
          </a:prstGeom>
          <a:ln>
            <a:solidFill>
              <a:srgbClr val="3E5D38"/>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36FDC9B-0322-BF4C-A210-D247AA57419F}"/>
              </a:ext>
            </a:extLst>
          </p:cNvPr>
          <p:cNvSpPr>
            <a:spLocks noGrp="1"/>
          </p:cNvSpPr>
          <p:nvPr>
            <p:ph type="title"/>
          </p:nvPr>
        </p:nvSpPr>
        <p:spPr>
          <a:xfrm>
            <a:off x="0" y="4922738"/>
            <a:ext cx="12433792" cy="1368915"/>
          </a:xfrm>
        </p:spPr>
        <p:txBody>
          <a:bodyPr vert="horz" lIns="91440" tIns="45720" rIns="91440" bIns="45720" rtlCol="0" anchor="b">
            <a:noAutofit/>
          </a:bodyPr>
          <a:lstStyle/>
          <a:p>
            <a:pPr algn="ctr">
              <a:lnSpc>
                <a:spcPct val="100000"/>
              </a:lnSpc>
            </a:pPr>
            <a:r>
              <a:rPr lang="pl-PL" sz="3600" b="1" dirty="0">
                <a:latin typeface="Avenir Next" panose="020B0503020202020204" pitchFamily="34" charset="0"/>
                <a:cs typeface="+mj-cs"/>
              </a:rPr>
              <a:t>HISTORIA</a:t>
            </a:r>
            <a:r>
              <a:rPr lang="en-US" sz="3600" b="1" dirty="0">
                <a:latin typeface="Avenir Next" panose="020B0503020202020204" pitchFamily="34" charset="0"/>
                <a:cs typeface="+mj-cs"/>
              </a:rPr>
              <a:t> 4</a:t>
            </a:r>
            <a:br>
              <a:rPr lang="en-US" sz="3600" dirty="0">
                <a:latin typeface="Avenir Next" panose="020B0503020202020204" pitchFamily="34" charset="0"/>
                <a:cs typeface="+mj-cs"/>
              </a:rPr>
            </a:br>
            <a:r>
              <a:rPr lang="pl-PL" sz="3600" dirty="0">
                <a:latin typeface="Avenir Next" panose="020B0503020202020204" pitchFamily="34" charset="0"/>
                <a:cs typeface="+mj-cs"/>
              </a:rPr>
              <a:t>„</a:t>
            </a:r>
            <a:r>
              <a:rPr lang="pl-PL" sz="2800" dirty="0">
                <a:latin typeface="Avenir Next" panose="020B0503020202020204" pitchFamily="34" charset="0"/>
                <a:cs typeface="+mj-cs"/>
              </a:rPr>
              <a:t>ZROBIŁ CO</a:t>
            </a:r>
            <a:r>
              <a:rPr lang="en-US" sz="2800" dirty="0">
                <a:latin typeface="Avenir Next" panose="020B0503020202020204" pitchFamily="34" charset="0"/>
              </a:rPr>
              <a:t>?”</a:t>
            </a:r>
            <a:br>
              <a:rPr lang="en-US" sz="2800" dirty="0">
                <a:latin typeface="Avenir Next" panose="020B0503020202020204" pitchFamily="34" charset="0"/>
              </a:rPr>
            </a:br>
            <a:r>
              <a:rPr lang="pl-PL" sz="2800" dirty="0">
                <a:latin typeface="Avenir Next" panose="020B0503020202020204" pitchFamily="34" charset="0"/>
              </a:rPr>
              <a:t>BYŁA W SZOKU</a:t>
            </a:r>
            <a:r>
              <a:rPr lang="en-US" sz="2800" dirty="0">
                <a:latin typeface="Avenir Next" panose="020B0503020202020204" pitchFamily="34" charset="0"/>
              </a:rPr>
              <a:t>!</a:t>
            </a:r>
            <a:br>
              <a:rPr lang="en-US" sz="2800" dirty="0">
                <a:latin typeface="Avenir Next" panose="020B0503020202020204" pitchFamily="34" charset="0"/>
              </a:rPr>
            </a:br>
            <a:endParaRPr lang="en-US" sz="3600" dirty="0">
              <a:latin typeface="Avenir Next" panose="020B0503020202020204" pitchFamily="34" charset="0"/>
              <a:cs typeface="+mj-cs"/>
            </a:endParaRPr>
          </a:p>
        </p:txBody>
      </p:sp>
      <p:pic>
        <p:nvPicPr>
          <p:cNvPr id="4" name="Content Placeholder 4" descr="A group of people walking down the street&#10;&#10;Description automatically generated">
            <a:extLst>
              <a:ext uri="{FF2B5EF4-FFF2-40B4-BE49-F238E27FC236}">
                <a16:creationId xmlns:a16="http://schemas.microsoft.com/office/drawing/2014/main" id="{D3023CEB-3CCB-ED49-8714-989825AD1FAA}"/>
              </a:ext>
            </a:extLst>
          </p:cNvPr>
          <p:cNvPicPr>
            <a:picLocks noGrp="1" noChangeAspect="1"/>
          </p:cNvPicPr>
          <p:nvPr>
            <p:ph idx="1"/>
          </p:nvPr>
        </p:nvPicPr>
        <p:blipFill rotWithShape="1">
          <a:blip r:embed="rId3"/>
          <a:srcRect r="1" b="6779"/>
          <a:stretch/>
        </p:blipFill>
        <p:spPr>
          <a:xfrm>
            <a:off x="243840" y="256540"/>
            <a:ext cx="11704320" cy="3764276"/>
          </a:xfrm>
          <a:prstGeom prst="rect">
            <a:avLst/>
          </a:prstGeom>
        </p:spPr>
      </p:pic>
    </p:spTree>
    <p:extLst>
      <p:ext uri="{BB962C8B-B14F-4D97-AF65-F5344CB8AC3E}">
        <p14:creationId xmlns:p14="http://schemas.microsoft.com/office/powerpoint/2010/main" val="32542426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B05FE2E6-C46F-6748-8FD0-00251598668B}"/>
              </a:ext>
            </a:extLst>
          </p:cNvPr>
          <p:cNvSpPr>
            <a:spLocks noGrp="1"/>
          </p:cNvSpPr>
          <p:nvPr>
            <p:ph idx="1"/>
          </p:nvPr>
        </p:nvSpPr>
        <p:spPr>
          <a:xfrm>
            <a:off x="838200" y="1027688"/>
            <a:ext cx="8789276" cy="4351338"/>
          </a:xfrm>
        </p:spPr>
        <p:txBody>
          <a:bodyPr anchor="t"/>
          <a:lstStyle/>
          <a:p>
            <a:pPr marL="0" indent="0" algn="ctr">
              <a:lnSpc>
                <a:spcPct val="100000"/>
              </a:lnSpc>
              <a:buNone/>
            </a:pPr>
            <a:r>
              <a:rPr lang="pl-PL" dirty="0">
                <a:solidFill>
                  <a:schemeClr val="bg1"/>
                </a:solidFill>
                <a:latin typeface="Avenir Next" panose="020B0503020202020204" pitchFamily="34" charset="0"/>
              </a:rPr>
              <a:t>NIE </a:t>
            </a:r>
            <a:r>
              <a:rPr lang="pl-PL" b="1" dirty="0">
                <a:solidFill>
                  <a:schemeClr val="bg1"/>
                </a:solidFill>
                <a:latin typeface="Avenir Next" panose="020B0503020202020204" pitchFamily="34" charset="0"/>
              </a:rPr>
              <a:t>WYOBRAŻAŁA</a:t>
            </a:r>
            <a:r>
              <a:rPr lang="pl-PL" dirty="0">
                <a:solidFill>
                  <a:schemeClr val="bg1"/>
                </a:solidFill>
                <a:latin typeface="Avenir Next" panose="020B0503020202020204" pitchFamily="34" charset="0"/>
              </a:rPr>
              <a:t> SOBIE,</a:t>
            </a:r>
            <a:r>
              <a:rPr lang="en-US" b="1" dirty="0">
                <a:solidFill>
                  <a:schemeClr val="bg1"/>
                </a:solidFill>
                <a:latin typeface="Avenir Next" panose="020B0503020202020204" pitchFamily="34" charset="0"/>
              </a:rPr>
              <a:t> </a:t>
            </a:r>
          </a:p>
          <a:p>
            <a:pPr marL="0" indent="0" algn="ctr">
              <a:lnSpc>
                <a:spcPct val="100000"/>
              </a:lnSpc>
              <a:buNone/>
            </a:pPr>
            <a:r>
              <a:rPr lang="pl-PL" b="1" dirty="0">
                <a:solidFill>
                  <a:schemeClr val="bg1"/>
                </a:solidFill>
                <a:latin typeface="Avenir Next" panose="020B0503020202020204" pitchFamily="34" charset="0"/>
              </a:rPr>
              <a:t>JAK ZŁA</a:t>
            </a:r>
            <a:r>
              <a:rPr lang="en-US" b="1" dirty="0">
                <a:solidFill>
                  <a:schemeClr val="bg1"/>
                </a:solidFill>
                <a:latin typeface="Avenir Next" panose="020B0503020202020204" pitchFamily="34" charset="0"/>
              </a:rPr>
              <a:t> </a:t>
            </a:r>
            <a:endParaRPr lang="pl-PL" b="1" dirty="0">
              <a:solidFill>
                <a:schemeClr val="bg1"/>
              </a:solidFill>
              <a:latin typeface="Avenir Next" panose="020B0503020202020204" pitchFamily="34" charset="0"/>
            </a:endParaRPr>
          </a:p>
          <a:p>
            <a:pPr marL="0" indent="0" algn="ctr">
              <a:lnSpc>
                <a:spcPct val="100000"/>
              </a:lnSpc>
              <a:buNone/>
            </a:pPr>
            <a:r>
              <a:rPr lang="pl-PL" dirty="0">
                <a:solidFill>
                  <a:schemeClr val="bg1"/>
                </a:solidFill>
                <a:latin typeface="Avenir Next" panose="020B0503020202020204" pitchFamily="34" charset="0"/>
              </a:rPr>
              <a:t>OKAŻE SIĘ TA WIADOMOŚĆ</a:t>
            </a:r>
            <a:r>
              <a:rPr lang="en-US" dirty="0">
                <a:solidFill>
                  <a:schemeClr val="bg1"/>
                </a:solidFill>
                <a:latin typeface="Avenir Next" panose="020B0503020202020204" pitchFamily="34" charset="0"/>
              </a:rPr>
              <a:t>.</a:t>
            </a:r>
            <a:endParaRPr lang="en-US" b="1" dirty="0">
              <a:solidFill>
                <a:schemeClr val="bg1"/>
              </a:solidFill>
              <a:latin typeface="Avenir Next" panose="020B0503020202020204" pitchFamily="34" charset="0"/>
            </a:endParaRPr>
          </a:p>
        </p:txBody>
      </p:sp>
    </p:spTree>
    <p:extLst>
      <p:ext uri="{BB962C8B-B14F-4D97-AF65-F5344CB8AC3E}">
        <p14:creationId xmlns:p14="http://schemas.microsoft.com/office/powerpoint/2010/main" val="106010459"/>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BBAF616-EF16-6042-A8EB-0C3FA5F658E4}"/>
              </a:ext>
            </a:extLst>
          </p:cNvPr>
          <p:cNvSpPr>
            <a:spLocks noGrp="1"/>
          </p:cNvSpPr>
          <p:nvPr>
            <p:ph idx="1"/>
          </p:nvPr>
        </p:nvSpPr>
        <p:spPr>
          <a:xfrm>
            <a:off x="5795646" y="1651819"/>
            <a:ext cx="4384431" cy="4380271"/>
          </a:xfrm>
        </p:spPr>
        <p:txBody>
          <a:bodyPr>
            <a:normAutofit/>
          </a:bodyPr>
          <a:lstStyle/>
          <a:p>
            <a:pPr marL="0" indent="0" algn="ctr">
              <a:lnSpc>
                <a:spcPct val="140000"/>
              </a:lnSpc>
              <a:buNone/>
            </a:pPr>
            <a:r>
              <a:rPr lang="pl-PL" sz="2800" dirty="0">
                <a:solidFill>
                  <a:schemeClr val="bg1"/>
                </a:solidFill>
                <a:latin typeface="Avenir Next" panose="020B0503020202020204" pitchFamily="34" charset="0"/>
              </a:rPr>
              <a:t>CZY KIEDYKOLWIEK PEŁNIŁAŚ ROLĘ PRZYWÓDCY</a:t>
            </a:r>
            <a:br>
              <a:rPr lang="pl-PL" sz="2800" dirty="0">
                <a:solidFill>
                  <a:schemeClr val="bg1"/>
                </a:solidFill>
                <a:latin typeface="Avenir Next" panose="020B0503020202020204" pitchFamily="34" charset="0"/>
              </a:rPr>
            </a:br>
            <a:r>
              <a:rPr lang="pl-PL" sz="2800" dirty="0">
                <a:solidFill>
                  <a:schemeClr val="bg1"/>
                </a:solidFill>
                <a:latin typeface="Avenir Next" panose="020B0503020202020204" pitchFamily="34" charset="0"/>
              </a:rPr>
              <a:t>I MUSIAŁAŚ PODJĄĆ TRUDNĄ </a:t>
            </a:r>
            <a:r>
              <a:rPr lang="en-US" sz="2800" b="1" dirty="0">
                <a:solidFill>
                  <a:schemeClr val="bg1"/>
                </a:solidFill>
                <a:latin typeface="Avenir Next" panose="020B0503020202020204" pitchFamily="34" charset="0"/>
                <a:cs typeface="Aharoni" panose="02010803020104030203" pitchFamily="2" charset="-79"/>
              </a:rPr>
              <a:t>DEC</a:t>
            </a:r>
            <a:r>
              <a:rPr lang="pl-PL" sz="2800" b="1" dirty="0">
                <a:solidFill>
                  <a:schemeClr val="bg1"/>
                </a:solidFill>
                <a:latin typeface="Avenir Next" panose="020B0503020202020204" pitchFamily="34" charset="0"/>
                <a:cs typeface="Aharoni" panose="02010803020104030203" pitchFamily="2" charset="-79"/>
              </a:rPr>
              <a:t>YZJĘ</a:t>
            </a:r>
            <a:r>
              <a:rPr lang="en-US" sz="2800" b="1" dirty="0">
                <a:solidFill>
                  <a:schemeClr val="bg1"/>
                </a:solidFill>
                <a:latin typeface="Avenir Next" panose="020B0503020202020204" pitchFamily="34" charset="0"/>
                <a:cs typeface="Aharoni" panose="02010803020104030203" pitchFamily="2" charset="-79"/>
              </a:rPr>
              <a:t> </a:t>
            </a:r>
            <a:br>
              <a:rPr lang="pl-PL" sz="2800" b="1" dirty="0">
                <a:solidFill>
                  <a:schemeClr val="bg1"/>
                </a:solidFill>
                <a:latin typeface="Avenir Next" panose="020B0503020202020204" pitchFamily="34" charset="0"/>
                <a:cs typeface="Aharoni" panose="02010803020104030203" pitchFamily="2" charset="-79"/>
              </a:rPr>
            </a:br>
            <a:r>
              <a:rPr lang="pl-PL" sz="2800" b="1" dirty="0">
                <a:solidFill>
                  <a:schemeClr val="bg1"/>
                </a:solidFill>
                <a:latin typeface="Avenir Next" panose="020B0503020202020204" pitchFamily="34" charset="0"/>
                <a:cs typeface="Aharoni" panose="02010803020104030203" pitchFamily="2" charset="-79"/>
              </a:rPr>
              <a:t>LUB WSTAWIĆ SIĘ ZA KIMŚ</a:t>
            </a:r>
            <a:r>
              <a:rPr lang="en-US" sz="2800" b="1" dirty="0">
                <a:solidFill>
                  <a:schemeClr val="bg1"/>
                </a:solidFill>
                <a:latin typeface="Avenir Next" panose="020B0503020202020204" pitchFamily="34" charset="0"/>
                <a:cs typeface="Aharoni" panose="02010803020104030203" pitchFamily="2" charset="-79"/>
              </a:rPr>
              <a:t>?</a:t>
            </a:r>
          </a:p>
        </p:txBody>
      </p:sp>
      <p:sp>
        <p:nvSpPr>
          <p:cNvPr id="9" name="TextBox 8">
            <a:extLst>
              <a:ext uri="{FF2B5EF4-FFF2-40B4-BE49-F238E27FC236}">
                <a16:creationId xmlns:a16="http://schemas.microsoft.com/office/drawing/2014/main" id="{3AD93DCE-5EB7-6942-963B-3DE17C25594C}"/>
              </a:ext>
            </a:extLst>
          </p:cNvPr>
          <p:cNvSpPr txBox="1"/>
          <p:nvPr/>
        </p:nvSpPr>
        <p:spPr>
          <a:xfrm>
            <a:off x="657907" y="3031798"/>
            <a:ext cx="4384431" cy="1446550"/>
          </a:xfrm>
          <a:prstGeom prst="rect">
            <a:avLst/>
          </a:prstGeom>
          <a:noFill/>
        </p:spPr>
        <p:txBody>
          <a:bodyPr wrap="square" rtlCol="0">
            <a:spAutoFit/>
          </a:bodyPr>
          <a:lstStyle/>
          <a:p>
            <a:pPr algn="ctr"/>
            <a:r>
              <a:rPr lang="pl-PL" sz="4400" dirty="0">
                <a:solidFill>
                  <a:schemeClr val="bg1"/>
                </a:solidFill>
                <a:latin typeface="Avenir Next" panose="020B0503020202020204" pitchFamily="34" charset="0"/>
                <a:cs typeface="Aharoni" panose="02010803020104030203" pitchFamily="2" charset="-79"/>
              </a:rPr>
              <a:t>WSTAWIAĆ SIĘ</a:t>
            </a:r>
            <a:r>
              <a:rPr lang="en-US" sz="4400" dirty="0">
                <a:solidFill>
                  <a:schemeClr val="bg1"/>
                </a:solidFill>
                <a:latin typeface="Avenir Next" panose="020B0503020202020204" pitchFamily="34" charset="0"/>
                <a:cs typeface="Aharoni" panose="02010803020104030203" pitchFamily="2" charset="-79"/>
              </a:rPr>
              <a:t> </a:t>
            </a:r>
          </a:p>
          <a:p>
            <a:pPr algn="ctr"/>
            <a:r>
              <a:rPr lang="pl-PL" sz="4400" b="1" dirty="0">
                <a:solidFill>
                  <a:srgbClr val="935AB1"/>
                </a:solidFill>
                <a:latin typeface="Avenir Next" panose="020B0503020202020204" pitchFamily="34" charset="0"/>
                <a:cs typeface="Aharoni" panose="02010803020104030203" pitchFamily="2" charset="-79"/>
              </a:rPr>
              <a:t>ZA INNYMI</a:t>
            </a:r>
            <a:endParaRPr lang="en-US" sz="4400" b="1" dirty="0">
              <a:solidFill>
                <a:srgbClr val="935AB1"/>
              </a:solidFill>
              <a:latin typeface="Avenir Next" panose="020B0503020202020204" pitchFamily="34" charset="0"/>
              <a:cs typeface="Aharoni" panose="02010803020104030203" pitchFamily="2" charset="-79"/>
            </a:endParaRPr>
          </a:p>
        </p:txBody>
      </p:sp>
    </p:spTree>
    <p:extLst>
      <p:ext uri="{BB962C8B-B14F-4D97-AF65-F5344CB8AC3E}">
        <p14:creationId xmlns:p14="http://schemas.microsoft.com/office/powerpoint/2010/main" val="11260157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F0FC795-3E74-E648-A335-9825B9542276}"/>
              </a:ext>
            </a:extLst>
          </p:cNvPr>
          <p:cNvSpPr>
            <a:spLocks noGrp="1"/>
          </p:cNvSpPr>
          <p:nvPr>
            <p:ph sz="half" idx="1"/>
          </p:nvPr>
        </p:nvSpPr>
        <p:spPr>
          <a:xfrm>
            <a:off x="782680" y="633423"/>
            <a:ext cx="9408455" cy="3540374"/>
          </a:xfrm>
        </p:spPr>
        <p:txBody>
          <a:bodyPr>
            <a:normAutofit/>
          </a:bodyPr>
          <a:lstStyle/>
          <a:p>
            <a:pPr marL="0" indent="0" algn="ctr">
              <a:lnSpc>
                <a:spcPct val="100000"/>
              </a:lnSpc>
              <a:buNone/>
            </a:pPr>
            <a:r>
              <a:rPr lang="en-US" dirty="0">
                <a:solidFill>
                  <a:schemeClr val="bg1"/>
                </a:solidFill>
                <a:latin typeface="Avenir Next" panose="020B0503020202020204" pitchFamily="34" charset="0"/>
              </a:rPr>
              <a:t>“</a:t>
            </a:r>
            <a:r>
              <a:rPr lang="pl-PL" dirty="0">
                <a:solidFill>
                  <a:schemeClr val="bg1"/>
                </a:solidFill>
                <a:latin typeface="Avenir Next" panose="020B0503020202020204" pitchFamily="34" charset="0"/>
              </a:rPr>
              <a:t>IDŹ, ZGROMADŹ WSZYSTKICH ŻYDÓW, </a:t>
            </a:r>
          </a:p>
          <a:p>
            <a:pPr marL="0" indent="0" algn="ctr">
              <a:lnSpc>
                <a:spcPct val="100000"/>
              </a:lnSpc>
              <a:buNone/>
            </a:pPr>
            <a:r>
              <a:rPr lang="pl-PL" dirty="0">
                <a:solidFill>
                  <a:schemeClr val="bg1"/>
                </a:solidFill>
                <a:latin typeface="Avenir Next" panose="020B0503020202020204" pitchFamily="34" charset="0"/>
              </a:rPr>
              <a:t>KTÓRZY ZNAJDUJĄ SIĘ W SUZIE.</a:t>
            </a:r>
          </a:p>
          <a:p>
            <a:pPr marL="0" indent="0" algn="ctr">
              <a:lnSpc>
                <a:spcPct val="100000"/>
              </a:lnSpc>
              <a:buNone/>
            </a:pPr>
            <a:r>
              <a:rPr lang="pl-PL" dirty="0">
                <a:solidFill>
                  <a:schemeClr val="bg1"/>
                </a:solidFill>
                <a:latin typeface="Avenir Next" panose="020B0503020202020204" pitchFamily="34" charset="0"/>
              </a:rPr>
              <a:t>POŚĆCIE ZA MNIE, NIE JEDZĄC I NIE PIJĄC </a:t>
            </a:r>
          </a:p>
          <a:p>
            <a:pPr marL="0" indent="0" algn="ctr">
              <a:lnSpc>
                <a:spcPct val="100000"/>
              </a:lnSpc>
              <a:buNone/>
            </a:pPr>
            <a:r>
              <a:rPr lang="pl-PL" dirty="0">
                <a:solidFill>
                  <a:schemeClr val="bg1"/>
                </a:solidFill>
                <a:latin typeface="Avenir Next" panose="020B0503020202020204" pitchFamily="34" charset="0"/>
              </a:rPr>
              <a:t>PRZEZ TRZY DNI, ANI W NOCY ANI W DZIEŃ.</a:t>
            </a:r>
          </a:p>
          <a:p>
            <a:pPr marL="0" indent="0" algn="ctr">
              <a:lnSpc>
                <a:spcPct val="100000"/>
              </a:lnSpc>
              <a:buNone/>
            </a:pPr>
            <a:r>
              <a:rPr lang="pl-PL" dirty="0">
                <a:solidFill>
                  <a:schemeClr val="bg1"/>
                </a:solidFill>
                <a:latin typeface="Avenir Next" panose="020B0503020202020204" pitchFamily="34" charset="0"/>
              </a:rPr>
              <a:t>JA TEŻ I DZIEWCZĘTA MOJE BĘDZIEMY POŚCIŁY PODOBNIE.</a:t>
            </a:r>
          </a:p>
          <a:p>
            <a:pPr marL="0" indent="0" algn="ctr">
              <a:lnSpc>
                <a:spcPct val="100000"/>
              </a:lnSpc>
              <a:buNone/>
            </a:pPr>
            <a:r>
              <a:rPr lang="pl-PL" dirty="0">
                <a:solidFill>
                  <a:schemeClr val="bg1"/>
                </a:solidFill>
                <a:latin typeface="Avenir Next" panose="020B0503020202020204" pitchFamily="34" charset="0"/>
              </a:rPr>
              <a:t>POTEM </a:t>
            </a:r>
            <a:r>
              <a:rPr lang="pl-PL" b="1" dirty="0">
                <a:solidFill>
                  <a:schemeClr val="accent4">
                    <a:lumMod val="60000"/>
                    <a:lumOff val="40000"/>
                  </a:schemeClr>
                </a:solidFill>
                <a:latin typeface="Avenir Next" panose="020B0503020202020204" pitchFamily="34" charset="0"/>
                <a:cs typeface="Aharoni" panose="02010803020104030203" pitchFamily="2" charset="-79"/>
              </a:rPr>
              <a:t>PÓJDĘ</a:t>
            </a:r>
            <a:r>
              <a:rPr lang="en-US" b="1" dirty="0">
                <a:solidFill>
                  <a:schemeClr val="accent4">
                    <a:lumMod val="60000"/>
                    <a:lumOff val="40000"/>
                  </a:schemeClr>
                </a:solidFill>
                <a:latin typeface="Avenir Next" panose="020B0503020202020204" pitchFamily="34" charset="0"/>
              </a:rPr>
              <a:t>”</a:t>
            </a:r>
          </a:p>
        </p:txBody>
      </p:sp>
      <p:sp>
        <p:nvSpPr>
          <p:cNvPr id="5" name="TextBox 4">
            <a:extLst>
              <a:ext uri="{FF2B5EF4-FFF2-40B4-BE49-F238E27FC236}">
                <a16:creationId xmlns:a16="http://schemas.microsoft.com/office/drawing/2014/main" id="{55162D26-3A6F-9E4B-9E0D-E2A2D98CA049}"/>
              </a:ext>
            </a:extLst>
          </p:cNvPr>
          <p:cNvSpPr txBox="1"/>
          <p:nvPr/>
        </p:nvSpPr>
        <p:spPr>
          <a:xfrm>
            <a:off x="3231775" y="3966603"/>
            <a:ext cx="4510264" cy="800219"/>
          </a:xfrm>
          <a:prstGeom prst="rect">
            <a:avLst/>
          </a:prstGeom>
          <a:noFill/>
        </p:spPr>
        <p:txBody>
          <a:bodyPr wrap="square" rtlCol="0">
            <a:spAutoFit/>
          </a:bodyPr>
          <a:lstStyle/>
          <a:p>
            <a:pPr algn="ctr"/>
            <a:r>
              <a:rPr lang="en-US" sz="2800" dirty="0">
                <a:solidFill>
                  <a:schemeClr val="bg1"/>
                </a:solidFill>
                <a:latin typeface="Avenir Next" panose="020B0503020202020204" pitchFamily="34" charset="0"/>
              </a:rPr>
              <a:t>—</a:t>
            </a:r>
            <a:r>
              <a:rPr lang="en-US" sz="2800" b="1" dirty="0">
                <a:solidFill>
                  <a:schemeClr val="accent4">
                    <a:lumMod val="60000"/>
                    <a:lumOff val="40000"/>
                  </a:schemeClr>
                </a:solidFill>
                <a:latin typeface="Avenir Next" panose="020B0503020202020204" pitchFamily="34" charset="0"/>
                <a:cs typeface="Aharoni" panose="02010803020104030203" pitchFamily="2" charset="-79"/>
              </a:rPr>
              <a:t>ES</a:t>
            </a:r>
            <a:r>
              <a:rPr lang="pl-PL" sz="2800" b="1" dirty="0">
                <a:solidFill>
                  <a:schemeClr val="accent4">
                    <a:lumMod val="60000"/>
                    <a:lumOff val="40000"/>
                  </a:schemeClr>
                </a:solidFill>
                <a:latin typeface="Avenir Next" panose="020B0503020202020204" pitchFamily="34" charset="0"/>
                <a:cs typeface="Aharoni" panose="02010803020104030203" pitchFamily="2" charset="-79"/>
              </a:rPr>
              <a:t>T</a:t>
            </a:r>
            <a:r>
              <a:rPr lang="en-US" sz="2800" b="1" dirty="0">
                <a:solidFill>
                  <a:schemeClr val="accent4">
                    <a:lumMod val="60000"/>
                    <a:lumOff val="40000"/>
                  </a:schemeClr>
                </a:solidFill>
                <a:latin typeface="Avenir Next" panose="020B0503020202020204" pitchFamily="34" charset="0"/>
              </a:rPr>
              <a:t> </a:t>
            </a:r>
            <a:r>
              <a:rPr lang="en-US" sz="2800" dirty="0">
                <a:solidFill>
                  <a:schemeClr val="bg1"/>
                </a:solidFill>
                <a:latin typeface="Avenir Next" panose="020B0503020202020204" pitchFamily="34" charset="0"/>
              </a:rPr>
              <a:t>4</a:t>
            </a:r>
            <a:r>
              <a:rPr lang="pl-PL" sz="2800" dirty="0">
                <a:solidFill>
                  <a:schemeClr val="bg1"/>
                </a:solidFill>
                <a:latin typeface="Avenir Next" panose="020B0503020202020204" pitchFamily="34" charset="0"/>
              </a:rPr>
              <a:t>,</a:t>
            </a:r>
            <a:r>
              <a:rPr lang="en-US" sz="2800" dirty="0">
                <a:solidFill>
                  <a:schemeClr val="bg1"/>
                </a:solidFill>
                <a:latin typeface="Avenir Next" panose="020B0503020202020204" pitchFamily="34" charset="0"/>
              </a:rPr>
              <a:t>16 </a:t>
            </a:r>
            <a:r>
              <a:rPr lang="pl-PL" sz="2800" dirty="0">
                <a:solidFill>
                  <a:schemeClr val="bg1"/>
                </a:solidFill>
                <a:latin typeface="Avenir Next" panose="020B0503020202020204" pitchFamily="34" charset="0"/>
              </a:rPr>
              <a:t>BT</a:t>
            </a:r>
            <a:endParaRPr lang="en-US" sz="2800" dirty="0">
              <a:solidFill>
                <a:schemeClr val="bg1"/>
              </a:solidFill>
              <a:latin typeface="Avenir Next" panose="020B0503020202020204" pitchFamily="34" charset="0"/>
            </a:endParaRPr>
          </a:p>
          <a:p>
            <a:pPr algn="ctr"/>
            <a:endParaRPr lang="en-US" dirty="0">
              <a:latin typeface="Avenir Next" panose="020B0503020202020204" pitchFamily="34" charset="0"/>
            </a:endParaRPr>
          </a:p>
        </p:txBody>
      </p:sp>
    </p:spTree>
    <p:extLst>
      <p:ext uri="{BB962C8B-B14F-4D97-AF65-F5344CB8AC3E}">
        <p14:creationId xmlns:p14="http://schemas.microsoft.com/office/powerpoint/2010/main" val="32350136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4426AB7-D619-4515-962A-BC83909EC0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E5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E47DF98-723F-4AAC-ABCF-CACBC438F7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3840" y="256540"/>
            <a:ext cx="11704320" cy="6365239"/>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sp>
      <p:cxnSp>
        <p:nvCxnSpPr>
          <p:cNvPr id="13" name="Straight Connector 12">
            <a:extLst>
              <a:ext uri="{FF2B5EF4-FFF2-40B4-BE49-F238E27FC236}">
                <a16:creationId xmlns:a16="http://schemas.microsoft.com/office/drawing/2014/main" id="{EA29FC7C-9308-4FDE-8DCA-405668055B0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895600" y="5768204"/>
            <a:ext cx="6400800" cy="0"/>
          </a:xfrm>
          <a:prstGeom prst="line">
            <a:avLst/>
          </a:prstGeom>
          <a:ln>
            <a:solidFill>
              <a:srgbClr val="3E5D38"/>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195B52C3-C5F9-BC40-A95F-19D626786FCF}"/>
              </a:ext>
            </a:extLst>
          </p:cNvPr>
          <p:cNvSpPr>
            <a:spLocks noGrp="1"/>
          </p:cNvSpPr>
          <p:nvPr>
            <p:ph type="title"/>
          </p:nvPr>
        </p:nvSpPr>
        <p:spPr>
          <a:xfrm>
            <a:off x="1390200" y="4867292"/>
            <a:ext cx="9966960" cy="1560320"/>
          </a:xfrm>
        </p:spPr>
        <p:txBody>
          <a:bodyPr vert="horz" lIns="91440" tIns="45720" rIns="91440" bIns="45720" rtlCol="0" anchor="b">
            <a:noAutofit/>
          </a:bodyPr>
          <a:lstStyle/>
          <a:p>
            <a:pPr algn="ctr">
              <a:lnSpc>
                <a:spcPct val="100000"/>
              </a:lnSpc>
            </a:pPr>
            <a:r>
              <a:rPr lang="pl-PL" sz="3600" b="1" dirty="0">
                <a:latin typeface="Avenir Next" panose="020B0503020202020204" pitchFamily="34" charset="0"/>
                <a:cs typeface="+mj-cs"/>
              </a:rPr>
              <a:t>HISTORIA</a:t>
            </a:r>
            <a:r>
              <a:rPr lang="en-US" sz="3600" b="1" dirty="0">
                <a:latin typeface="Avenir Next" panose="020B0503020202020204" pitchFamily="34" charset="0"/>
                <a:cs typeface="+mj-cs"/>
              </a:rPr>
              <a:t> 5</a:t>
            </a:r>
            <a:br>
              <a:rPr lang="en-US" dirty="0">
                <a:latin typeface="Avenir Next" panose="020B0503020202020204" pitchFamily="34" charset="0"/>
                <a:cs typeface="+mj-cs"/>
              </a:rPr>
            </a:br>
            <a:r>
              <a:rPr lang="pl-PL" sz="2800" dirty="0">
                <a:latin typeface="Avenir Next" panose="020B0503020202020204" pitchFamily="34" charset="0"/>
                <a:cs typeface="+mj-cs"/>
              </a:rPr>
              <a:t>BYŁ W STANIE WIDZIEĆ PRZYSZŁOŚĆ</a:t>
            </a:r>
            <a:br>
              <a:rPr lang="en-US" sz="2800" dirty="0">
                <a:latin typeface="Avenir Next" panose="020B0503020202020204" pitchFamily="34" charset="0"/>
              </a:rPr>
            </a:br>
            <a:r>
              <a:rPr lang="pl-PL" sz="2800" dirty="0">
                <a:latin typeface="Avenir Next" panose="020B0503020202020204" pitchFamily="34" charset="0"/>
              </a:rPr>
              <a:t>BYŁ PRZYWÓDCĄ Z WIZJĄ</a:t>
            </a:r>
            <a:br>
              <a:rPr lang="en-US" sz="2800" dirty="0">
                <a:latin typeface="Avenir Next" panose="020B0503020202020204" pitchFamily="34" charset="0"/>
              </a:rPr>
            </a:br>
            <a:endParaRPr lang="en-US" dirty="0">
              <a:latin typeface="Avenir Next" panose="020B0503020202020204" pitchFamily="34" charset="0"/>
              <a:cs typeface="+mj-cs"/>
            </a:endParaRPr>
          </a:p>
        </p:txBody>
      </p:sp>
      <p:pic>
        <p:nvPicPr>
          <p:cNvPr id="4" name="Content Placeholder 4" descr="A group of people walking down the street&#10;&#10;Description automatically generated">
            <a:extLst>
              <a:ext uri="{FF2B5EF4-FFF2-40B4-BE49-F238E27FC236}">
                <a16:creationId xmlns:a16="http://schemas.microsoft.com/office/drawing/2014/main" id="{3B62903D-F0C3-C344-B983-00CEF4E18401}"/>
              </a:ext>
            </a:extLst>
          </p:cNvPr>
          <p:cNvPicPr>
            <a:picLocks noGrp="1" noChangeAspect="1"/>
          </p:cNvPicPr>
          <p:nvPr>
            <p:ph idx="1"/>
          </p:nvPr>
        </p:nvPicPr>
        <p:blipFill rotWithShape="1">
          <a:blip r:embed="rId3"/>
          <a:srcRect r="1" b="6779"/>
          <a:stretch/>
        </p:blipFill>
        <p:spPr>
          <a:xfrm>
            <a:off x="243840" y="256540"/>
            <a:ext cx="11704320" cy="3764276"/>
          </a:xfrm>
          <a:prstGeom prst="rect">
            <a:avLst/>
          </a:prstGeom>
        </p:spPr>
      </p:pic>
    </p:spTree>
    <p:extLst>
      <p:ext uri="{BB962C8B-B14F-4D97-AF65-F5344CB8AC3E}">
        <p14:creationId xmlns:p14="http://schemas.microsoft.com/office/powerpoint/2010/main" val="21749546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E70B3-D4D6-9645-8574-42B8C98F6EF4}"/>
              </a:ext>
            </a:extLst>
          </p:cNvPr>
          <p:cNvSpPr>
            <a:spLocks noGrp="1"/>
          </p:cNvSpPr>
          <p:nvPr>
            <p:ph type="title"/>
          </p:nvPr>
        </p:nvSpPr>
        <p:spPr>
          <a:xfrm>
            <a:off x="615461" y="3228637"/>
            <a:ext cx="4507524" cy="1325563"/>
          </a:xfrm>
        </p:spPr>
        <p:txBody>
          <a:bodyPr>
            <a:normAutofit/>
          </a:bodyPr>
          <a:lstStyle/>
          <a:p>
            <a:pPr algn="ctr"/>
            <a:r>
              <a:rPr lang="en-US" sz="6000" dirty="0">
                <a:solidFill>
                  <a:schemeClr val="bg1"/>
                </a:solidFill>
                <a:latin typeface="Aharoni" panose="02010803020104030203" pitchFamily="2" charset="-79"/>
                <a:cs typeface="Aharoni" panose="02010803020104030203" pitchFamily="2" charset="-79"/>
              </a:rPr>
              <a:t>O</a:t>
            </a:r>
            <a:r>
              <a:rPr lang="pl-PL" sz="6000" dirty="0">
                <a:solidFill>
                  <a:schemeClr val="bg1"/>
                </a:solidFill>
                <a:latin typeface="Aharoni" panose="02010803020104030203" pitchFamily="2" charset="-79"/>
                <a:cs typeface="Aharoni" panose="02010803020104030203" pitchFamily="2" charset="-79"/>
              </a:rPr>
              <a:t>TWÓRZ</a:t>
            </a:r>
            <a:endParaRPr lang="en-US" sz="6000" dirty="0">
              <a:solidFill>
                <a:schemeClr val="bg1"/>
              </a:solidFill>
              <a:latin typeface="Aharoni" panose="02010803020104030203" pitchFamily="2" charset="-79"/>
              <a:cs typeface="Aharoni" panose="02010803020104030203" pitchFamily="2" charset="-79"/>
            </a:endParaRPr>
          </a:p>
        </p:txBody>
      </p:sp>
      <p:sp>
        <p:nvSpPr>
          <p:cNvPr id="3" name="Content Placeholder 2">
            <a:extLst>
              <a:ext uri="{FF2B5EF4-FFF2-40B4-BE49-F238E27FC236}">
                <a16:creationId xmlns:a16="http://schemas.microsoft.com/office/drawing/2014/main" id="{A46FBBDB-69E5-DA43-8765-C30EC25BFE38}"/>
              </a:ext>
            </a:extLst>
          </p:cNvPr>
          <p:cNvSpPr>
            <a:spLocks noGrp="1"/>
          </p:cNvSpPr>
          <p:nvPr>
            <p:ph idx="1"/>
          </p:nvPr>
        </p:nvSpPr>
        <p:spPr>
          <a:xfrm>
            <a:off x="5435600" y="1800132"/>
            <a:ext cx="4945725" cy="4182575"/>
          </a:xfrm>
        </p:spPr>
        <p:txBody>
          <a:bodyPr anchor="ctr">
            <a:normAutofit/>
          </a:bodyPr>
          <a:lstStyle/>
          <a:p>
            <a:pPr marL="0" indent="0" algn="ctr">
              <a:lnSpc>
                <a:spcPct val="140000"/>
              </a:lnSpc>
              <a:buNone/>
            </a:pPr>
            <a:r>
              <a:rPr lang="pl-PL" sz="2800" dirty="0">
                <a:latin typeface="Avenir Next" panose="020B0503020202020204" pitchFamily="34" charset="0"/>
              </a:rPr>
              <a:t>OTWÓRZ SWOJE </a:t>
            </a:r>
            <a:r>
              <a:rPr lang="pl-PL" sz="2800" b="1" dirty="0">
                <a:solidFill>
                  <a:schemeClr val="bg1"/>
                </a:solidFill>
                <a:latin typeface="Avenir Next" panose="020B0503020202020204" pitchFamily="34" charset="0"/>
                <a:cs typeface="Aharoni" panose="02010803020104030203" pitchFamily="2" charset="-79"/>
              </a:rPr>
              <a:t>S</a:t>
            </a:r>
            <a:r>
              <a:rPr lang="en-US" sz="2800" b="1" dirty="0">
                <a:solidFill>
                  <a:schemeClr val="bg1"/>
                </a:solidFill>
                <a:latin typeface="Avenir Next" panose="020B0503020202020204" pitchFamily="34" charset="0"/>
                <a:cs typeface="Aharoni" panose="02010803020104030203" pitchFamily="2" charset="-79"/>
              </a:rPr>
              <a:t>ER</a:t>
            </a:r>
            <a:r>
              <a:rPr lang="pl-PL" sz="2800" b="1" dirty="0">
                <a:solidFill>
                  <a:schemeClr val="bg1"/>
                </a:solidFill>
                <a:latin typeface="Avenir Next" panose="020B0503020202020204" pitchFamily="34" charset="0"/>
                <a:cs typeface="Aharoni" panose="02010803020104030203" pitchFamily="2" charset="-79"/>
              </a:rPr>
              <a:t>CE </a:t>
            </a:r>
            <a:r>
              <a:rPr lang="pl-PL" sz="2800" dirty="0">
                <a:latin typeface="Avenir Next" panose="020B0503020202020204" pitchFamily="34" charset="0"/>
              </a:rPr>
              <a:t>I </a:t>
            </a:r>
            <a:r>
              <a:rPr lang="pl-PL" sz="2800" b="1" dirty="0">
                <a:solidFill>
                  <a:schemeClr val="bg1"/>
                </a:solidFill>
                <a:latin typeface="Avenir Next" panose="020B0503020202020204" pitchFamily="34" charset="0"/>
                <a:cs typeface="Aharoni" panose="02010803020104030203" pitchFamily="2" charset="-79"/>
              </a:rPr>
              <a:t>UMYSŁ,</a:t>
            </a:r>
            <a:r>
              <a:rPr lang="en-US" sz="2800" dirty="0">
                <a:latin typeface="Avenir Next" panose="020B0503020202020204" pitchFamily="34" charset="0"/>
              </a:rPr>
              <a:t> </a:t>
            </a:r>
            <a:r>
              <a:rPr lang="pl-PL" sz="2800" dirty="0">
                <a:latin typeface="Avenir Next" panose="020B0503020202020204" pitchFamily="34" charset="0"/>
              </a:rPr>
              <a:t>BY USŁYSZEĆ,</a:t>
            </a:r>
            <a:br>
              <a:rPr lang="pl-PL" sz="2800" dirty="0">
                <a:latin typeface="Avenir Next" panose="020B0503020202020204" pitchFamily="34" charset="0"/>
              </a:rPr>
            </a:br>
            <a:r>
              <a:rPr lang="pl-PL" sz="2800" dirty="0">
                <a:latin typeface="Avenir Next" panose="020B0503020202020204" pitchFamily="34" charset="0"/>
              </a:rPr>
              <a:t> CO CHCE PRZEKAZAĆ CI</a:t>
            </a:r>
            <a:br>
              <a:rPr lang="pl-PL" sz="2800" dirty="0">
                <a:latin typeface="Avenir Next" panose="020B0503020202020204" pitchFamily="34" charset="0"/>
              </a:rPr>
            </a:br>
            <a:r>
              <a:rPr lang="pl-PL" sz="2800" dirty="0">
                <a:latin typeface="Avenir Next" panose="020B0503020202020204" pitchFamily="34" charset="0"/>
              </a:rPr>
              <a:t> DUCH ŚWIĘTY, </a:t>
            </a:r>
            <a:br>
              <a:rPr lang="pl-PL" sz="2800" dirty="0">
                <a:latin typeface="Avenir Next" panose="020B0503020202020204" pitchFamily="34" charset="0"/>
              </a:rPr>
            </a:br>
            <a:r>
              <a:rPr lang="pl-PL" sz="2800" dirty="0">
                <a:latin typeface="Avenir Next" panose="020B0503020202020204" pitchFamily="34" charset="0"/>
              </a:rPr>
              <a:t>KIEDY</a:t>
            </a:r>
            <a:r>
              <a:rPr lang="en-US" sz="2800" dirty="0">
                <a:latin typeface="Avenir Next" panose="020B0503020202020204" pitchFamily="34" charset="0"/>
              </a:rPr>
              <a:t> </a:t>
            </a:r>
            <a:r>
              <a:rPr lang="pl-PL" sz="2800" b="1" dirty="0">
                <a:solidFill>
                  <a:schemeClr val="bg1"/>
                </a:solidFill>
                <a:latin typeface="Avenir Next" panose="020B0503020202020204" pitchFamily="34" charset="0"/>
                <a:cs typeface="Aharoni" panose="02010803020104030203" pitchFamily="2" charset="-79"/>
              </a:rPr>
              <a:t>STAJESZ</a:t>
            </a:r>
            <a:r>
              <a:rPr lang="en-US" sz="2800" dirty="0">
                <a:latin typeface="Avenir Next" panose="020B0503020202020204" pitchFamily="34" charset="0"/>
              </a:rPr>
              <a:t> </a:t>
            </a:r>
            <a:br>
              <a:rPr lang="pl-PL" sz="2800" dirty="0">
                <a:latin typeface="Avenir Next" panose="020B0503020202020204" pitchFamily="34" charset="0"/>
              </a:rPr>
            </a:br>
            <a:r>
              <a:rPr lang="pl-PL" sz="2800" dirty="0">
                <a:latin typeface="Avenir Next" panose="020B0503020202020204" pitchFamily="34" charset="0"/>
              </a:rPr>
              <a:t>PRZED PODJĘCIEM DECYZJI</a:t>
            </a:r>
            <a:r>
              <a:rPr lang="en-US" sz="2800" dirty="0">
                <a:latin typeface="Avenir Next" panose="020B0503020202020204" pitchFamily="34" charset="0"/>
              </a:rPr>
              <a:t>.</a:t>
            </a:r>
          </a:p>
        </p:txBody>
      </p:sp>
    </p:spTree>
    <p:extLst>
      <p:ext uri="{BB962C8B-B14F-4D97-AF65-F5344CB8AC3E}">
        <p14:creationId xmlns:p14="http://schemas.microsoft.com/office/powerpoint/2010/main" val="31168916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B05FE2E6-C46F-6748-8FD0-00251598668B}"/>
              </a:ext>
            </a:extLst>
          </p:cNvPr>
          <p:cNvSpPr>
            <a:spLocks noGrp="1"/>
          </p:cNvSpPr>
          <p:nvPr>
            <p:ph idx="1"/>
          </p:nvPr>
        </p:nvSpPr>
        <p:spPr>
          <a:xfrm>
            <a:off x="838201" y="1583887"/>
            <a:ext cx="8946930" cy="4351338"/>
          </a:xfrm>
        </p:spPr>
        <p:txBody>
          <a:bodyPr anchor="t">
            <a:normAutofit/>
          </a:bodyPr>
          <a:lstStyle/>
          <a:p>
            <a:pPr marL="0" indent="0" algn="ctr">
              <a:lnSpc>
                <a:spcPct val="100000"/>
              </a:lnSpc>
              <a:buNone/>
            </a:pPr>
            <a:r>
              <a:rPr lang="pl-PL" sz="3200" dirty="0">
                <a:solidFill>
                  <a:schemeClr val="bg1"/>
                </a:solidFill>
                <a:latin typeface="Avenir Next" panose="020B0503020202020204" pitchFamily="34" charset="0"/>
              </a:rPr>
              <a:t>MIESIĄCAMI, </a:t>
            </a:r>
          </a:p>
          <a:p>
            <a:pPr marL="0" indent="0" algn="ctr">
              <a:lnSpc>
                <a:spcPct val="100000"/>
              </a:lnSpc>
              <a:buNone/>
            </a:pPr>
            <a:r>
              <a:rPr lang="pl-PL" sz="3200" dirty="0">
                <a:solidFill>
                  <a:schemeClr val="bg1"/>
                </a:solidFill>
                <a:latin typeface="Avenir Next" panose="020B0503020202020204" pitchFamily="34" charset="0"/>
              </a:rPr>
              <a:t>JEŚLI NIE LATAMI</a:t>
            </a:r>
            <a:r>
              <a:rPr lang="en-US" sz="3200" dirty="0">
                <a:solidFill>
                  <a:schemeClr val="bg1"/>
                </a:solidFill>
                <a:latin typeface="Avenir Next" panose="020B0503020202020204" pitchFamily="34" charset="0"/>
              </a:rPr>
              <a:t>, </a:t>
            </a:r>
            <a:r>
              <a:rPr lang="pl-PL" sz="3200" dirty="0">
                <a:solidFill>
                  <a:schemeClr val="bg1"/>
                </a:solidFill>
                <a:latin typeface="Avenir Next" panose="020B0503020202020204" pitchFamily="34" charset="0"/>
              </a:rPr>
              <a:t>DOKŁADAŁ STARAŃ, </a:t>
            </a:r>
          </a:p>
          <a:p>
            <a:pPr marL="0" indent="0" algn="ctr">
              <a:lnSpc>
                <a:spcPct val="100000"/>
              </a:lnSpc>
              <a:buNone/>
            </a:pPr>
            <a:r>
              <a:rPr lang="pl-PL" sz="3200" dirty="0">
                <a:solidFill>
                  <a:schemeClr val="bg1"/>
                </a:solidFill>
                <a:latin typeface="Avenir Next" panose="020B0503020202020204" pitchFamily="34" charset="0"/>
              </a:rPr>
              <a:t>BY MOGLI </a:t>
            </a:r>
            <a:r>
              <a:rPr lang="pl-PL" sz="3200" b="1" dirty="0">
                <a:solidFill>
                  <a:schemeClr val="bg1"/>
                </a:solidFill>
                <a:latin typeface="Avenir Next" panose="020B0503020202020204" pitchFamily="34" charset="0"/>
              </a:rPr>
              <a:t>ZROZUMIEĆ</a:t>
            </a:r>
            <a:r>
              <a:rPr lang="en-US" sz="3200" dirty="0">
                <a:solidFill>
                  <a:schemeClr val="bg1"/>
                </a:solidFill>
                <a:latin typeface="Avenir Next" panose="020B0503020202020204" pitchFamily="34" charset="0"/>
              </a:rPr>
              <a:t> </a:t>
            </a:r>
            <a:r>
              <a:rPr lang="pl-PL" sz="3200" dirty="0">
                <a:solidFill>
                  <a:schemeClr val="bg1"/>
                </a:solidFill>
                <a:latin typeface="Avenir Next" panose="020B0503020202020204" pitchFamily="34" charset="0"/>
              </a:rPr>
              <a:t>I</a:t>
            </a:r>
            <a:r>
              <a:rPr lang="en-US" sz="3200" dirty="0">
                <a:solidFill>
                  <a:schemeClr val="bg1"/>
                </a:solidFill>
                <a:latin typeface="Avenir Next" panose="020B0503020202020204" pitchFamily="34" charset="0"/>
              </a:rPr>
              <a:t> </a:t>
            </a:r>
            <a:r>
              <a:rPr lang="pl-PL" sz="3200" b="1" dirty="0">
                <a:solidFill>
                  <a:schemeClr val="bg1"/>
                </a:solidFill>
                <a:latin typeface="Avenir Next" panose="020B0503020202020204" pitchFamily="34" charset="0"/>
              </a:rPr>
              <a:t>BYĆ GOTOWYMI</a:t>
            </a:r>
            <a:endParaRPr lang="pl-PL" sz="3200" dirty="0">
              <a:solidFill>
                <a:schemeClr val="bg1"/>
              </a:solidFill>
              <a:latin typeface="Avenir Next" panose="020B0503020202020204" pitchFamily="34" charset="0"/>
            </a:endParaRPr>
          </a:p>
          <a:p>
            <a:pPr marL="0" indent="0" algn="ctr">
              <a:lnSpc>
                <a:spcPct val="100000"/>
              </a:lnSpc>
              <a:buNone/>
            </a:pPr>
            <a:r>
              <a:rPr lang="pl-PL" sz="3200" dirty="0">
                <a:solidFill>
                  <a:schemeClr val="bg1"/>
                </a:solidFill>
                <a:latin typeface="Avenir Next" panose="020B0503020202020204" pitchFamily="34" charset="0"/>
              </a:rPr>
              <a:t> NA NADCHODZĄCE,</a:t>
            </a:r>
            <a:r>
              <a:rPr lang="en-US" sz="3200" dirty="0">
                <a:solidFill>
                  <a:schemeClr val="bg1"/>
                </a:solidFill>
                <a:latin typeface="Avenir Next" panose="020B0503020202020204" pitchFamily="34" charset="0"/>
              </a:rPr>
              <a:t> </a:t>
            </a:r>
            <a:r>
              <a:rPr lang="pl-PL" sz="3200" b="1" dirty="0">
                <a:solidFill>
                  <a:schemeClr val="bg1"/>
                </a:solidFill>
                <a:latin typeface="Avenir Next" panose="020B0503020202020204" pitchFamily="34" charset="0"/>
              </a:rPr>
              <a:t>WSTRZĄSAJĄCE</a:t>
            </a:r>
            <a:r>
              <a:rPr lang="en-US" sz="3200" dirty="0">
                <a:solidFill>
                  <a:schemeClr val="bg1"/>
                </a:solidFill>
                <a:latin typeface="Avenir Next" panose="020B0503020202020204" pitchFamily="34" charset="0"/>
              </a:rPr>
              <a:t> D</a:t>
            </a:r>
            <a:r>
              <a:rPr lang="pl-PL" sz="3200" dirty="0">
                <a:solidFill>
                  <a:schemeClr val="bg1"/>
                </a:solidFill>
                <a:latin typeface="Avenir Next" panose="020B0503020202020204" pitchFamily="34" charset="0"/>
              </a:rPr>
              <a:t>NI</a:t>
            </a:r>
            <a:r>
              <a:rPr lang="en-US" sz="3200" dirty="0">
                <a:solidFill>
                  <a:schemeClr val="bg1"/>
                </a:solidFill>
                <a:latin typeface="Avenir Next" panose="020B0503020202020204" pitchFamily="34" charset="0"/>
              </a:rPr>
              <a:t>.</a:t>
            </a:r>
            <a:endParaRPr lang="en-US" sz="3200" b="1" dirty="0">
              <a:solidFill>
                <a:schemeClr val="bg1"/>
              </a:solidFill>
              <a:latin typeface="Avenir Next" panose="020B0503020202020204" pitchFamily="34" charset="0"/>
            </a:endParaRPr>
          </a:p>
        </p:txBody>
      </p:sp>
    </p:spTree>
    <p:extLst>
      <p:ext uri="{BB962C8B-B14F-4D97-AF65-F5344CB8AC3E}">
        <p14:creationId xmlns:p14="http://schemas.microsoft.com/office/powerpoint/2010/main" val="4227652955"/>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BBAF616-EF16-6042-A8EB-0C3FA5F658E4}"/>
              </a:ext>
            </a:extLst>
          </p:cNvPr>
          <p:cNvSpPr>
            <a:spLocks noGrp="1"/>
          </p:cNvSpPr>
          <p:nvPr>
            <p:ph idx="1"/>
          </p:nvPr>
        </p:nvSpPr>
        <p:spPr>
          <a:xfrm>
            <a:off x="5586249" y="1552694"/>
            <a:ext cx="4929351" cy="4789113"/>
          </a:xfrm>
        </p:spPr>
        <p:txBody>
          <a:bodyPr>
            <a:normAutofit fontScale="92500"/>
          </a:bodyPr>
          <a:lstStyle/>
          <a:p>
            <a:pPr marL="0" indent="0" algn="ctr">
              <a:lnSpc>
                <a:spcPct val="150000"/>
              </a:lnSpc>
              <a:buNone/>
            </a:pPr>
            <a:r>
              <a:rPr lang="pl-PL" sz="3200" dirty="0">
                <a:solidFill>
                  <a:schemeClr val="bg1"/>
                </a:solidFill>
                <a:latin typeface="Avenir Next" panose="020B0503020202020204" pitchFamily="34" charset="0"/>
              </a:rPr>
              <a:t>CZY KIEDYKOLWIEK ZNALAZŁAŚ SIĘ W SYTUACJI, KIEDY </a:t>
            </a:r>
            <a:r>
              <a:rPr lang="pl-PL" sz="3200" b="1" dirty="0">
                <a:solidFill>
                  <a:schemeClr val="bg1"/>
                </a:solidFill>
                <a:latin typeface="Avenir Next" panose="020B0503020202020204" pitchFamily="34" charset="0"/>
                <a:cs typeface="Aharoni" panose="02010803020104030203" pitchFamily="2" charset="-79"/>
              </a:rPr>
              <a:t>MUSIAŁAŚ PRZEKAZAĆ COŚ BARDZO WAŻNEGO KOMUŚ, KTO ZNAJDOWAŁ SIĘ NA ŻYCIOWYM ROZDROŻU</a:t>
            </a:r>
            <a:r>
              <a:rPr lang="en-US" sz="3200" b="1" dirty="0">
                <a:solidFill>
                  <a:schemeClr val="bg1"/>
                </a:solidFill>
                <a:latin typeface="Avenir Next" panose="020B0503020202020204" pitchFamily="34" charset="0"/>
                <a:cs typeface="Aharoni" panose="02010803020104030203" pitchFamily="2" charset="-79"/>
              </a:rPr>
              <a:t>?</a:t>
            </a:r>
          </a:p>
        </p:txBody>
      </p:sp>
      <p:sp>
        <p:nvSpPr>
          <p:cNvPr id="9" name="TextBox 8">
            <a:extLst>
              <a:ext uri="{FF2B5EF4-FFF2-40B4-BE49-F238E27FC236}">
                <a16:creationId xmlns:a16="http://schemas.microsoft.com/office/drawing/2014/main" id="{3AD93DCE-5EB7-6942-963B-3DE17C25594C}"/>
              </a:ext>
            </a:extLst>
          </p:cNvPr>
          <p:cNvSpPr txBox="1"/>
          <p:nvPr/>
        </p:nvSpPr>
        <p:spPr>
          <a:xfrm>
            <a:off x="657907" y="3031798"/>
            <a:ext cx="4384431" cy="1938992"/>
          </a:xfrm>
          <a:prstGeom prst="rect">
            <a:avLst/>
          </a:prstGeom>
          <a:noFill/>
        </p:spPr>
        <p:txBody>
          <a:bodyPr wrap="square" rtlCol="0">
            <a:spAutoFit/>
          </a:bodyPr>
          <a:lstStyle/>
          <a:p>
            <a:pPr algn="ctr"/>
            <a:r>
              <a:rPr lang="pl-PL" sz="6000" dirty="0">
                <a:solidFill>
                  <a:schemeClr val="bg1"/>
                </a:solidFill>
                <a:latin typeface="Avenir Next" panose="020B0503020202020204" pitchFamily="34" charset="0"/>
                <a:cs typeface="Aharoni" panose="02010803020104030203" pitchFamily="2" charset="-79"/>
              </a:rPr>
              <a:t>POPROSTU</a:t>
            </a:r>
            <a:r>
              <a:rPr lang="en-US" sz="6000" dirty="0">
                <a:solidFill>
                  <a:schemeClr val="bg1"/>
                </a:solidFill>
                <a:latin typeface="Avenir Next" panose="020B0503020202020204" pitchFamily="34" charset="0"/>
                <a:cs typeface="Aharoni" panose="02010803020104030203" pitchFamily="2" charset="-79"/>
              </a:rPr>
              <a:t> </a:t>
            </a:r>
          </a:p>
          <a:p>
            <a:pPr algn="ctr"/>
            <a:r>
              <a:rPr lang="pl-PL" sz="6000" b="1" dirty="0">
                <a:solidFill>
                  <a:srgbClr val="935AB1"/>
                </a:solidFill>
                <a:latin typeface="Avenir Next" panose="020B0503020202020204" pitchFamily="34" charset="0"/>
                <a:cs typeface="Aharoni" panose="02010803020104030203" pitchFamily="2" charset="-79"/>
              </a:rPr>
              <a:t>POWIEDZ</a:t>
            </a:r>
            <a:endParaRPr lang="en-US" sz="6000" b="1" dirty="0">
              <a:solidFill>
                <a:srgbClr val="935AB1"/>
              </a:solidFill>
              <a:latin typeface="Avenir Next" panose="020B0503020202020204" pitchFamily="34" charset="0"/>
              <a:cs typeface="Aharoni" panose="02010803020104030203" pitchFamily="2" charset="-79"/>
            </a:endParaRPr>
          </a:p>
        </p:txBody>
      </p:sp>
    </p:spTree>
    <p:extLst>
      <p:ext uri="{BB962C8B-B14F-4D97-AF65-F5344CB8AC3E}">
        <p14:creationId xmlns:p14="http://schemas.microsoft.com/office/powerpoint/2010/main" val="14990209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F0FC795-3E74-E648-A335-9825B9542276}"/>
              </a:ext>
            </a:extLst>
          </p:cNvPr>
          <p:cNvSpPr>
            <a:spLocks noGrp="1"/>
          </p:cNvSpPr>
          <p:nvPr>
            <p:ph sz="half" idx="1"/>
          </p:nvPr>
        </p:nvSpPr>
        <p:spPr>
          <a:xfrm>
            <a:off x="1074173" y="1007005"/>
            <a:ext cx="8778766" cy="4351338"/>
          </a:xfrm>
        </p:spPr>
        <p:txBody>
          <a:bodyPr>
            <a:normAutofit/>
          </a:bodyPr>
          <a:lstStyle/>
          <a:p>
            <a:pPr marL="0" indent="0" algn="ctr">
              <a:buNone/>
            </a:pPr>
            <a:r>
              <a:rPr lang="pl-PL" sz="3600" dirty="0">
                <a:solidFill>
                  <a:schemeClr val="bg1"/>
                </a:solidFill>
                <a:latin typeface="Avenir Next" panose="020B0503020202020204" pitchFamily="34" charset="0"/>
              </a:rPr>
              <a:t>WTEDY MÓWI IM</a:t>
            </a:r>
            <a:r>
              <a:rPr lang="en-US" sz="3600" dirty="0">
                <a:solidFill>
                  <a:schemeClr val="bg1"/>
                </a:solidFill>
                <a:latin typeface="Avenir Next" panose="020B0503020202020204" pitchFamily="34" charset="0"/>
              </a:rPr>
              <a:t> </a:t>
            </a:r>
            <a:r>
              <a:rPr lang="en-US" sz="3600" b="1" dirty="0">
                <a:solidFill>
                  <a:schemeClr val="accent4">
                    <a:lumMod val="60000"/>
                    <a:lumOff val="40000"/>
                  </a:schemeClr>
                </a:solidFill>
                <a:latin typeface="Avenir Next" panose="020B0503020202020204" pitchFamily="34" charset="0"/>
                <a:cs typeface="Aharoni" panose="02010803020104030203" pitchFamily="2" charset="-79"/>
              </a:rPr>
              <a:t>JE</a:t>
            </a:r>
            <a:r>
              <a:rPr lang="pl-PL" sz="3600" b="1" dirty="0">
                <a:solidFill>
                  <a:schemeClr val="accent4">
                    <a:lumMod val="60000"/>
                    <a:lumOff val="40000"/>
                  </a:schemeClr>
                </a:solidFill>
                <a:latin typeface="Avenir Next" panose="020B0503020202020204" pitchFamily="34" charset="0"/>
                <a:cs typeface="Aharoni" panose="02010803020104030203" pitchFamily="2" charset="-79"/>
              </a:rPr>
              <a:t>Z</a:t>
            </a:r>
            <a:r>
              <a:rPr lang="en-US" sz="3600" b="1" dirty="0">
                <a:solidFill>
                  <a:schemeClr val="accent4">
                    <a:lumMod val="60000"/>
                    <a:lumOff val="40000"/>
                  </a:schemeClr>
                </a:solidFill>
                <a:latin typeface="Avenir Next" panose="020B0503020202020204" pitchFamily="34" charset="0"/>
                <a:cs typeface="Aharoni" panose="02010803020104030203" pitchFamily="2" charset="-79"/>
              </a:rPr>
              <a:t>US</a:t>
            </a:r>
            <a:r>
              <a:rPr lang="en-US" sz="3600" dirty="0">
                <a:solidFill>
                  <a:schemeClr val="bg1"/>
                </a:solidFill>
                <a:latin typeface="Avenir Next" panose="020B0503020202020204" pitchFamily="34" charset="0"/>
              </a:rPr>
              <a:t> . . . </a:t>
            </a:r>
          </a:p>
          <a:p>
            <a:pPr marL="0" indent="0" algn="ctr">
              <a:buNone/>
            </a:pPr>
            <a:r>
              <a:rPr lang="en-US" sz="3600" dirty="0">
                <a:solidFill>
                  <a:schemeClr val="bg1"/>
                </a:solidFill>
                <a:latin typeface="Avenir Next" panose="020B0503020202020204" pitchFamily="34" charset="0"/>
              </a:rPr>
              <a:t>“</a:t>
            </a:r>
            <a:r>
              <a:rPr lang="pl-PL" sz="3600" dirty="0">
                <a:solidFill>
                  <a:schemeClr val="bg1"/>
                </a:solidFill>
                <a:latin typeface="Avenir Next" panose="020B0503020202020204" pitchFamily="34" charset="0"/>
              </a:rPr>
              <a:t>A PO MOIM ZMARTWYCHWSTANIU</a:t>
            </a:r>
            <a:r>
              <a:rPr lang="en-US" sz="3600" dirty="0">
                <a:solidFill>
                  <a:schemeClr val="bg1"/>
                </a:solidFill>
                <a:latin typeface="Avenir Next" panose="020B0503020202020204" pitchFamily="34" charset="0"/>
              </a:rPr>
              <a:t>,</a:t>
            </a:r>
          </a:p>
          <a:p>
            <a:pPr marL="0" indent="0" algn="ctr">
              <a:buNone/>
            </a:pPr>
            <a:r>
              <a:rPr lang="pl-PL" sz="3600" b="1" dirty="0">
                <a:solidFill>
                  <a:schemeClr val="accent4">
                    <a:lumMod val="60000"/>
                    <a:lumOff val="40000"/>
                  </a:schemeClr>
                </a:solidFill>
                <a:latin typeface="Avenir Next" panose="020B0503020202020204" pitchFamily="34" charset="0"/>
                <a:cs typeface="Aharoni" panose="02010803020104030203" pitchFamily="2" charset="-79"/>
              </a:rPr>
              <a:t>PÓJDĘ</a:t>
            </a:r>
            <a:endParaRPr lang="en-US" sz="3600" b="1" dirty="0">
              <a:solidFill>
                <a:schemeClr val="accent4">
                  <a:lumMod val="60000"/>
                  <a:lumOff val="40000"/>
                </a:schemeClr>
              </a:solidFill>
              <a:latin typeface="Avenir Next" panose="020B0503020202020204" pitchFamily="34" charset="0"/>
              <a:cs typeface="Aharoni" panose="02010803020104030203" pitchFamily="2" charset="-79"/>
            </a:endParaRPr>
          </a:p>
          <a:p>
            <a:pPr marL="0" indent="0" algn="ctr">
              <a:buNone/>
            </a:pPr>
            <a:r>
              <a:rPr lang="pl-PL" sz="3600" dirty="0">
                <a:solidFill>
                  <a:schemeClr val="bg1"/>
                </a:solidFill>
                <a:latin typeface="Avenir Next" panose="020B0503020202020204" pitchFamily="34" charset="0"/>
              </a:rPr>
              <a:t>PRZED WAMI DO GALILEI</a:t>
            </a:r>
            <a:r>
              <a:rPr lang="en-US" sz="3600" dirty="0">
                <a:solidFill>
                  <a:schemeClr val="bg1"/>
                </a:solidFill>
                <a:latin typeface="Avenir Next" panose="020B0503020202020204" pitchFamily="34" charset="0"/>
              </a:rPr>
              <a:t>.</a:t>
            </a:r>
          </a:p>
          <a:p>
            <a:pPr marL="0" indent="0" algn="ctr">
              <a:buNone/>
            </a:pPr>
            <a:r>
              <a:rPr lang="en-US" sz="3600" dirty="0">
                <a:solidFill>
                  <a:schemeClr val="bg1"/>
                </a:solidFill>
                <a:latin typeface="Avenir Next" panose="020B0503020202020204" pitchFamily="34" charset="0"/>
              </a:rPr>
              <a:t>—M</a:t>
            </a:r>
            <a:r>
              <a:rPr lang="pl-PL" sz="3600" dirty="0">
                <a:solidFill>
                  <a:schemeClr val="bg1"/>
                </a:solidFill>
                <a:latin typeface="Avenir Next" panose="020B0503020202020204" pitchFamily="34" charset="0"/>
              </a:rPr>
              <a:t>T</a:t>
            </a:r>
            <a:r>
              <a:rPr lang="en-US" sz="3600" dirty="0">
                <a:solidFill>
                  <a:schemeClr val="bg1"/>
                </a:solidFill>
                <a:latin typeface="Avenir Next" panose="020B0503020202020204" pitchFamily="34" charset="0"/>
              </a:rPr>
              <a:t> 26</a:t>
            </a:r>
            <a:r>
              <a:rPr lang="pl-PL" sz="3600" dirty="0">
                <a:solidFill>
                  <a:schemeClr val="bg1"/>
                </a:solidFill>
                <a:latin typeface="Avenir Next" panose="020B0503020202020204" pitchFamily="34" charset="0"/>
              </a:rPr>
              <a:t>,</a:t>
            </a:r>
            <a:r>
              <a:rPr lang="en-US" sz="3600" dirty="0">
                <a:solidFill>
                  <a:schemeClr val="bg1"/>
                </a:solidFill>
                <a:latin typeface="Avenir Next" panose="020B0503020202020204" pitchFamily="34" charset="0"/>
              </a:rPr>
              <a:t>31</a:t>
            </a:r>
            <a:r>
              <a:rPr lang="pl-PL" sz="3600" dirty="0">
                <a:solidFill>
                  <a:schemeClr val="bg1"/>
                </a:solidFill>
                <a:latin typeface="Avenir Next" panose="020B0503020202020204" pitchFamily="34" charset="0"/>
              </a:rPr>
              <a:t>.</a:t>
            </a:r>
            <a:r>
              <a:rPr lang="en-US" sz="3600" dirty="0">
                <a:solidFill>
                  <a:schemeClr val="bg1"/>
                </a:solidFill>
                <a:latin typeface="Avenir Next" panose="020B0503020202020204" pitchFamily="34" charset="0"/>
              </a:rPr>
              <a:t>32 </a:t>
            </a:r>
            <a:r>
              <a:rPr lang="pl-PL" sz="3600" dirty="0">
                <a:solidFill>
                  <a:schemeClr val="bg1"/>
                </a:solidFill>
                <a:latin typeface="Avenir Next" panose="020B0503020202020204" pitchFamily="34" charset="0"/>
              </a:rPr>
              <a:t>BP</a:t>
            </a:r>
            <a:endParaRPr lang="en-US" sz="3600" dirty="0">
              <a:solidFill>
                <a:schemeClr val="bg1"/>
              </a:solidFill>
              <a:effectLst/>
              <a:latin typeface="Avenir Next" panose="020B0503020202020204" pitchFamily="34" charset="0"/>
            </a:endParaRPr>
          </a:p>
        </p:txBody>
      </p:sp>
    </p:spTree>
    <p:extLst>
      <p:ext uri="{BB962C8B-B14F-4D97-AF65-F5344CB8AC3E}">
        <p14:creationId xmlns:p14="http://schemas.microsoft.com/office/powerpoint/2010/main" val="35702403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B05FE2E6-C46F-6748-8FD0-00251598668B}"/>
              </a:ext>
            </a:extLst>
          </p:cNvPr>
          <p:cNvSpPr>
            <a:spLocks noGrp="1"/>
          </p:cNvSpPr>
          <p:nvPr>
            <p:ph idx="1"/>
          </p:nvPr>
        </p:nvSpPr>
        <p:spPr>
          <a:xfrm>
            <a:off x="1133166" y="865454"/>
            <a:ext cx="8789276" cy="3809784"/>
          </a:xfrm>
        </p:spPr>
        <p:txBody>
          <a:bodyPr anchor="t">
            <a:normAutofit/>
          </a:bodyPr>
          <a:lstStyle/>
          <a:p>
            <a:pPr marL="0" indent="0" algn="ctr">
              <a:lnSpc>
                <a:spcPct val="100000"/>
              </a:lnSpc>
              <a:buNone/>
            </a:pPr>
            <a:r>
              <a:rPr lang="pl-PL" sz="2800" dirty="0">
                <a:solidFill>
                  <a:schemeClr val="bg1"/>
                </a:solidFill>
                <a:latin typeface="Avenir Next" panose="020B0503020202020204" pitchFamily="34" charset="0"/>
              </a:rPr>
              <a:t>W KLUCZOWYM MOMENCIE MUSIELI PODJĄĆ DECYZJĘ,</a:t>
            </a:r>
          </a:p>
          <a:p>
            <a:pPr marL="0" indent="0" algn="ctr">
              <a:lnSpc>
                <a:spcPct val="100000"/>
              </a:lnSpc>
              <a:buNone/>
            </a:pPr>
            <a:r>
              <a:rPr lang="pl-PL" sz="2800" dirty="0">
                <a:solidFill>
                  <a:schemeClr val="bg1"/>
                </a:solidFill>
                <a:latin typeface="Avenir Next" panose="020B0503020202020204" pitchFamily="34" charset="0"/>
              </a:rPr>
              <a:t>KTÓRA</a:t>
            </a:r>
            <a:r>
              <a:rPr lang="pl-PL" sz="2800" b="1" dirty="0">
                <a:solidFill>
                  <a:schemeClr val="bg1"/>
                </a:solidFill>
                <a:latin typeface="Avenir Next" panose="020B0503020202020204" pitchFamily="34" charset="0"/>
              </a:rPr>
              <a:t> ZMIENIAŁA CAŁE ICH ŻYCIE. </a:t>
            </a:r>
          </a:p>
          <a:p>
            <a:pPr marL="0" indent="0" algn="ctr">
              <a:lnSpc>
                <a:spcPct val="100000"/>
              </a:lnSpc>
              <a:buNone/>
            </a:pPr>
            <a:r>
              <a:rPr lang="pl-PL" sz="2800" b="1" dirty="0">
                <a:solidFill>
                  <a:schemeClr val="bg1"/>
                </a:solidFill>
                <a:latin typeface="Avenir Next" panose="020B0503020202020204" pitchFamily="34" charset="0"/>
              </a:rPr>
              <a:t>MIAŁA WPŁYW</a:t>
            </a:r>
            <a:r>
              <a:rPr lang="pl-PL" sz="2800" dirty="0">
                <a:solidFill>
                  <a:schemeClr val="bg1"/>
                </a:solidFill>
                <a:latin typeface="Avenir Next" panose="020B0503020202020204" pitchFamily="34" charset="0"/>
              </a:rPr>
              <a:t> NA </a:t>
            </a:r>
            <a:r>
              <a:rPr lang="pl-PL" sz="2800" b="1" dirty="0">
                <a:solidFill>
                  <a:schemeClr val="bg1"/>
                </a:solidFill>
                <a:latin typeface="Avenir Next" panose="020B0503020202020204" pitchFamily="34" charset="0"/>
              </a:rPr>
              <a:t>ICH LOSY,</a:t>
            </a:r>
          </a:p>
          <a:p>
            <a:pPr marL="0" indent="0" algn="ctr">
              <a:lnSpc>
                <a:spcPct val="100000"/>
              </a:lnSpc>
              <a:buNone/>
            </a:pPr>
            <a:r>
              <a:rPr lang="pl-PL" sz="2800" dirty="0">
                <a:solidFill>
                  <a:schemeClr val="bg1"/>
                </a:solidFill>
                <a:latin typeface="Avenir Next" panose="020B0503020202020204" pitchFamily="34" charset="0"/>
              </a:rPr>
              <a:t>NA LOS ICH </a:t>
            </a:r>
            <a:r>
              <a:rPr lang="pl-PL" sz="2800" b="1" dirty="0">
                <a:solidFill>
                  <a:schemeClr val="bg1"/>
                </a:solidFill>
                <a:latin typeface="Avenir Next" panose="020B0503020202020204" pitchFamily="34" charset="0"/>
              </a:rPr>
              <a:t>NARODU,</a:t>
            </a:r>
            <a:endParaRPr lang="en-US" sz="2800" b="1" dirty="0">
              <a:solidFill>
                <a:schemeClr val="bg1"/>
              </a:solidFill>
              <a:latin typeface="Avenir Next" panose="020B0503020202020204" pitchFamily="34" charset="0"/>
            </a:endParaRPr>
          </a:p>
          <a:p>
            <a:pPr marL="0" indent="0" algn="ctr">
              <a:lnSpc>
                <a:spcPct val="100000"/>
              </a:lnSpc>
              <a:buNone/>
            </a:pPr>
            <a:r>
              <a:rPr lang="pl-PL" sz="2800" dirty="0">
                <a:solidFill>
                  <a:schemeClr val="accent6">
                    <a:lumMod val="20000"/>
                    <a:lumOff val="80000"/>
                  </a:schemeClr>
                </a:solidFill>
                <a:latin typeface="Avenir Next" panose="020B0503020202020204" pitchFamily="34" charset="0"/>
              </a:rPr>
              <a:t>A W JEDNYM PRZYPADKU </a:t>
            </a:r>
          </a:p>
          <a:p>
            <a:pPr marL="0" indent="0" algn="ctr">
              <a:lnSpc>
                <a:spcPct val="100000"/>
              </a:lnSpc>
              <a:buNone/>
            </a:pPr>
            <a:r>
              <a:rPr lang="pl-PL" sz="2800" b="1" dirty="0">
                <a:solidFill>
                  <a:schemeClr val="accent6">
                    <a:lumMod val="20000"/>
                    <a:lumOff val="80000"/>
                  </a:schemeClr>
                </a:solidFill>
                <a:latin typeface="Avenir Next" panose="020B0503020202020204" pitchFamily="34" charset="0"/>
              </a:rPr>
              <a:t>-</a:t>
            </a:r>
            <a:r>
              <a:rPr lang="pl-PL" sz="2800" dirty="0">
                <a:solidFill>
                  <a:schemeClr val="accent6">
                    <a:lumMod val="20000"/>
                    <a:lumOff val="80000"/>
                  </a:schemeClr>
                </a:solidFill>
                <a:latin typeface="Avenir Next" panose="020B0503020202020204" pitchFamily="34" charset="0"/>
              </a:rPr>
              <a:t> NA LOS </a:t>
            </a:r>
            <a:r>
              <a:rPr lang="pl-PL" sz="2800" b="1" dirty="0">
                <a:solidFill>
                  <a:schemeClr val="accent6">
                    <a:lumMod val="20000"/>
                    <a:lumOff val="80000"/>
                  </a:schemeClr>
                </a:solidFill>
                <a:latin typeface="Avenir Next" panose="020B0503020202020204" pitchFamily="34" charset="0"/>
              </a:rPr>
              <a:t>CAŁEJ</a:t>
            </a:r>
            <a:r>
              <a:rPr lang="en-US" sz="2800" b="1" dirty="0">
                <a:solidFill>
                  <a:schemeClr val="accent6">
                    <a:lumMod val="20000"/>
                    <a:lumOff val="80000"/>
                  </a:schemeClr>
                </a:solidFill>
                <a:latin typeface="Avenir Next" panose="020B0503020202020204" pitchFamily="34" charset="0"/>
              </a:rPr>
              <a:t> </a:t>
            </a:r>
            <a:r>
              <a:rPr lang="pl-PL" sz="2800" b="1" dirty="0">
                <a:solidFill>
                  <a:schemeClr val="accent6">
                    <a:lumMod val="20000"/>
                    <a:lumOff val="80000"/>
                  </a:schemeClr>
                </a:solidFill>
                <a:latin typeface="Avenir Next" panose="020B0503020202020204" pitchFamily="34" charset="0"/>
              </a:rPr>
              <a:t>LUDZKOŚCI</a:t>
            </a:r>
            <a:r>
              <a:rPr lang="en-US" sz="2800" dirty="0">
                <a:solidFill>
                  <a:schemeClr val="bg1"/>
                </a:solidFill>
                <a:latin typeface="Avenir Next" panose="020B0503020202020204" pitchFamily="34" charset="0"/>
              </a:rPr>
              <a:t>.</a:t>
            </a:r>
            <a:endParaRPr lang="en-US" sz="2800" b="1" dirty="0">
              <a:solidFill>
                <a:schemeClr val="bg1"/>
              </a:solidFill>
              <a:latin typeface="Avenir Next" panose="020B0503020202020204" pitchFamily="34" charset="0"/>
            </a:endParaRPr>
          </a:p>
        </p:txBody>
      </p:sp>
    </p:spTree>
    <p:extLst>
      <p:ext uri="{BB962C8B-B14F-4D97-AF65-F5344CB8AC3E}">
        <p14:creationId xmlns:p14="http://schemas.microsoft.com/office/powerpoint/2010/main" val="1383150027"/>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BBAF616-EF16-6042-A8EB-0C3FA5F658E4}"/>
              </a:ext>
            </a:extLst>
          </p:cNvPr>
          <p:cNvSpPr>
            <a:spLocks noGrp="1"/>
          </p:cNvSpPr>
          <p:nvPr>
            <p:ph idx="1"/>
          </p:nvPr>
        </p:nvSpPr>
        <p:spPr>
          <a:xfrm>
            <a:off x="5664199" y="1678142"/>
            <a:ext cx="4585929" cy="4667250"/>
          </a:xfrm>
        </p:spPr>
        <p:txBody>
          <a:bodyPr>
            <a:normAutofit/>
          </a:bodyPr>
          <a:lstStyle/>
          <a:p>
            <a:pPr marL="0" indent="0" algn="ctr">
              <a:lnSpc>
                <a:spcPct val="140000"/>
              </a:lnSpc>
              <a:buNone/>
            </a:pPr>
            <a:r>
              <a:rPr lang="pl-PL" dirty="0">
                <a:solidFill>
                  <a:schemeClr val="bg1"/>
                </a:solidFill>
                <a:latin typeface="Avenir Book" panose="02000503020000020003" pitchFamily="2" charset="0"/>
                <a:cs typeface="Aharoni" panose="02010803020104030203" pitchFamily="2" charset="-79"/>
              </a:rPr>
              <a:t>PODJĘLI</a:t>
            </a:r>
            <a:r>
              <a:rPr lang="en-US" dirty="0">
                <a:solidFill>
                  <a:schemeClr val="bg1"/>
                </a:solidFill>
                <a:latin typeface="Avenir Book" panose="02000503020000020003" pitchFamily="2" charset="0"/>
                <a:cs typeface="Aharoni" panose="02010803020104030203" pitchFamily="2" charset="-79"/>
              </a:rPr>
              <a:t> </a:t>
            </a:r>
            <a:r>
              <a:rPr lang="pl-PL" b="1" dirty="0">
                <a:solidFill>
                  <a:schemeClr val="bg1"/>
                </a:solidFill>
                <a:latin typeface="Avenir Next" panose="020B0503020202020204" pitchFamily="34" charset="0"/>
                <a:cs typeface="Aharoni" panose="02010803020104030203" pitchFamily="2" charset="-79"/>
              </a:rPr>
              <a:t>ŻYCIOWĄ DECYZJĘ</a:t>
            </a:r>
            <a:r>
              <a:rPr lang="pl-PL" dirty="0">
                <a:solidFill>
                  <a:schemeClr val="bg1"/>
                </a:solidFill>
                <a:latin typeface="Avenir Book" panose="02000503020000020003" pitchFamily="2" charset="0"/>
                <a:cs typeface="Aharoni" panose="02010803020104030203" pitchFamily="2" charset="-79"/>
              </a:rPr>
              <a:t>, </a:t>
            </a:r>
            <a:br>
              <a:rPr lang="pl-PL" dirty="0">
                <a:solidFill>
                  <a:schemeClr val="bg1"/>
                </a:solidFill>
                <a:latin typeface="Avenir Book" panose="02000503020000020003" pitchFamily="2" charset="0"/>
                <a:cs typeface="Aharoni" panose="02010803020104030203" pitchFamily="2" charset="-79"/>
              </a:rPr>
            </a:br>
            <a:r>
              <a:rPr lang="pl-PL" dirty="0">
                <a:solidFill>
                  <a:schemeClr val="bg1"/>
                </a:solidFill>
                <a:latin typeface="Avenir Book" panose="02000503020000020003" pitchFamily="2" charset="0"/>
                <a:cs typeface="Aharoni" panose="02010803020104030203" pitchFamily="2" charset="-79"/>
              </a:rPr>
              <a:t>KTÓRĄ MOŻNA UJĄĆ </a:t>
            </a:r>
            <a:br>
              <a:rPr lang="pl-PL" dirty="0">
                <a:solidFill>
                  <a:schemeClr val="bg1"/>
                </a:solidFill>
                <a:latin typeface="Avenir Book" panose="02000503020000020003" pitchFamily="2" charset="0"/>
                <a:cs typeface="Aharoni" panose="02010803020104030203" pitchFamily="2" charset="-79"/>
              </a:rPr>
            </a:br>
            <a:r>
              <a:rPr lang="pl-PL" dirty="0">
                <a:solidFill>
                  <a:schemeClr val="bg1"/>
                </a:solidFill>
                <a:latin typeface="Avenir Book" panose="02000503020000020003" pitchFamily="2" charset="0"/>
                <a:cs typeface="Aharoni" panose="02010803020104030203" pitchFamily="2" charset="-79"/>
              </a:rPr>
              <a:t>TYM JEDNYM SŁOWEM</a:t>
            </a:r>
            <a:r>
              <a:rPr lang="en-US" dirty="0">
                <a:solidFill>
                  <a:schemeClr val="bg1"/>
                </a:solidFill>
                <a:latin typeface="Avenir Book" panose="02000503020000020003" pitchFamily="2" charset="0"/>
                <a:cs typeface="Aharoni" panose="02010803020104030203" pitchFamily="2" charset="-79"/>
              </a:rPr>
              <a:t>. </a:t>
            </a:r>
          </a:p>
        </p:txBody>
      </p:sp>
      <p:sp>
        <p:nvSpPr>
          <p:cNvPr id="9" name="TextBox 8">
            <a:extLst>
              <a:ext uri="{FF2B5EF4-FFF2-40B4-BE49-F238E27FC236}">
                <a16:creationId xmlns:a16="http://schemas.microsoft.com/office/drawing/2014/main" id="{3AD93DCE-5EB7-6942-963B-3DE17C25594C}"/>
              </a:ext>
            </a:extLst>
          </p:cNvPr>
          <p:cNvSpPr txBox="1"/>
          <p:nvPr/>
        </p:nvSpPr>
        <p:spPr>
          <a:xfrm>
            <a:off x="657907" y="3031798"/>
            <a:ext cx="4384431" cy="1446550"/>
          </a:xfrm>
          <a:prstGeom prst="rect">
            <a:avLst/>
          </a:prstGeom>
          <a:noFill/>
        </p:spPr>
        <p:txBody>
          <a:bodyPr wrap="square" rtlCol="0">
            <a:spAutoFit/>
          </a:bodyPr>
          <a:lstStyle/>
          <a:p>
            <a:pPr algn="ctr"/>
            <a:r>
              <a:rPr lang="pl-PL" sz="4400" dirty="0">
                <a:solidFill>
                  <a:schemeClr val="bg1"/>
                </a:solidFill>
                <a:latin typeface="Avenir Next" panose="020B0503020202020204" pitchFamily="34" charset="0"/>
                <a:cs typeface="Aharoni" panose="02010803020104030203" pitchFamily="2" charset="-79"/>
              </a:rPr>
              <a:t>ŻYCIOWA</a:t>
            </a:r>
            <a:endParaRPr lang="en-US" sz="4400" dirty="0">
              <a:solidFill>
                <a:schemeClr val="bg1"/>
              </a:solidFill>
              <a:latin typeface="Avenir Next" panose="020B0503020202020204" pitchFamily="34" charset="0"/>
              <a:cs typeface="Aharoni" panose="02010803020104030203" pitchFamily="2" charset="-79"/>
            </a:endParaRPr>
          </a:p>
          <a:p>
            <a:pPr algn="ctr"/>
            <a:r>
              <a:rPr lang="pl-PL" sz="4400" b="1" dirty="0">
                <a:solidFill>
                  <a:srgbClr val="935AB1"/>
                </a:solidFill>
                <a:latin typeface="Avenir Next" panose="020B0503020202020204" pitchFamily="34" charset="0"/>
                <a:cs typeface="Aharoni" panose="02010803020104030203" pitchFamily="2" charset="-79"/>
              </a:rPr>
              <a:t>DECYZJA</a:t>
            </a:r>
            <a:endParaRPr lang="en-US" sz="4400" b="1" dirty="0">
              <a:solidFill>
                <a:srgbClr val="935AB1"/>
              </a:solidFill>
              <a:latin typeface="Avenir Next" panose="020B0503020202020204" pitchFamily="34" charset="0"/>
              <a:cs typeface="Aharoni" panose="02010803020104030203" pitchFamily="2" charset="-79"/>
            </a:endParaRPr>
          </a:p>
        </p:txBody>
      </p:sp>
    </p:spTree>
    <p:extLst>
      <p:ext uri="{BB962C8B-B14F-4D97-AF65-F5344CB8AC3E}">
        <p14:creationId xmlns:p14="http://schemas.microsoft.com/office/powerpoint/2010/main" val="25443066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F0FC795-3E74-E648-A335-9825B9542276}"/>
              </a:ext>
            </a:extLst>
          </p:cNvPr>
          <p:cNvSpPr>
            <a:spLocks noGrp="1"/>
          </p:cNvSpPr>
          <p:nvPr>
            <p:ph sz="half" idx="1"/>
          </p:nvPr>
        </p:nvSpPr>
        <p:spPr>
          <a:xfrm>
            <a:off x="838200" y="1253331"/>
            <a:ext cx="8778766" cy="4351338"/>
          </a:xfrm>
        </p:spPr>
        <p:txBody>
          <a:bodyPr>
            <a:normAutofit/>
          </a:bodyPr>
          <a:lstStyle/>
          <a:p>
            <a:pPr marL="0" indent="0" algn="ctr">
              <a:lnSpc>
                <a:spcPct val="100000"/>
              </a:lnSpc>
              <a:buNone/>
            </a:pPr>
            <a:r>
              <a:rPr lang="pl-PL" sz="4000" dirty="0">
                <a:solidFill>
                  <a:schemeClr val="bg1"/>
                </a:solidFill>
              </a:rPr>
              <a:t>BÓG WZYWA</a:t>
            </a:r>
            <a:r>
              <a:rPr lang="en-US" sz="4000" dirty="0">
                <a:solidFill>
                  <a:schemeClr val="bg1"/>
                </a:solidFill>
              </a:rPr>
              <a:t> </a:t>
            </a:r>
            <a:r>
              <a:rPr lang="pl-PL" sz="4000" b="1" dirty="0">
                <a:solidFill>
                  <a:schemeClr val="accent4">
                    <a:lumMod val="60000"/>
                    <a:lumOff val="40000"/>
                  </a:schemeClr>
                </a:solidFill>
                <a:latin typeface="Arial Black" panose="020B0A04020102020204" pitchFamily="34" charset="0"/>
                <a:cs typeface="Aharoni" panose="02010803020104030203" pitchFamily="2" charset="-79"/>
              </a:rPr>
              <a:t>CIEBIE</a:t>
            </a:r>
            <a:r>
              <a:rPr lang="en-US" sz="4000" b="1" dirty="0">
                <a:solidFill>
                  <a:schemeClr val="accent4">
                    <a:lumMod val="60000"/>
                    <a:lumOff val="40000"/>
                  </a:schemeClr>
                </a:solidFill>
                <a:latin typeface="Arial Black" panose="020B0A04020102020204" pitchFamily="34" charset="0"/>
                <a:cs typeface="Aharoni" panose="02010803020104030203" pitchFamily="2" charset="-79"/>
              </a:rPr>
              <a:t>.</a:t>
            </a:r>
          </a:p>
          <a:p>
            <a:pPr marL="0" indent="0" algn="ctr">
              <a:lnSpc>
                <a:spcPct val="100000"/>
              </a:lnSpc>
              <a:buNone/>
            </a:pPr>
            <a:r>
              <a:rPr lang="pl-PL" sz="4000" dirty="0">
                <a:solidFill>
                  <a:schemeClr val="bg1"/>
                </a:solidFill>
              </a:rPr>
              <a:t>CO MU</a:t>
            </a:r>
            <a:r>
              <a:rPr lang="en-US" sz="4000" dirty="0">
                <a:solidFill>
                  <a:schemeClr val="bg1"/>
                </a:solidFill>
              </a:rPr>
              <a:t> </a:t>
            </a:r>
            <a:r>
              <a:rPr lang="pl-PL" sz="4000" b="1" dirty="0">
                <a:solidFill>
                  <a:schemeClr val="bg1"/>
                </a:solidFill>
                <a:latin typeface="Arial Black" panose="020B0A04020102020204" pitchFamily="34" charset="0"/>
                <a:cs typeface="Aharoni" panose="02010803020104030203" pitchFamily="2" charset="-79"/>
              </a:rPr>
              <a:t>ODPOWIESZ</a:t>
            </a:r>
            <a:r>
              <a:rPr lang="en-US" sz="4000" b="1" dirty="0">
                <a:solidFill>
                  <a:schemeClr val="bg1"/>
                </a:solidFill>
              </a:rPr>
              <a:t>?</a:t>
            </a:r>
            <a:endParaRPr lang="en-US" sz="4000" dirty="0">
              <a:solidFill>
                <a:schemeClr val="bg1"/>
              </a:solidFill>
            </a:endParaRPr>
          </a:p>
          <a:p>
            <a:pPr marL="0" indent="0" algn="ctr">
              <a:lnSpc>
                <a:spcPct val="100000"/>
              </a:lnSpc>
              <a:buNone/>
            </a:pPr>
            <a:r>
              <a:rPr lang="en-US" sz="4400" b="1" dirty="0">
                <a:solidFill>
                  <a:schemeClr val="accent4">
                    <a:lumMod val="60000"/>
                    <a:lumOff val="40000"/>
                  </a:schemeClr>
                </a:solidFill>
                <a:latin typeface="Aharoni" panose="02010803020104030203" pitchFamily="2" charset="-79"/>
                <a:cs typeface="Aharoni" panose="02010803020104030203" pitchFamily="2" charset="-79"/>
              </a:rPr>
              <a:t>“</a:t>
            </a:r>
            <a:r>
              <a:rPr lang="pl-PL" sz="4400" b="1" dirty="0">
                <a:solidFill>
                  <a:schemeClr val="accent4">
                    <a:lumMod val="60000"/>
                    <a:lumOff val="40000"/>
                  </a:schemeClr>
                </a:solidFill>
                <a:latin typeface="Arial Black" panose="020B0A04020102020204" pitchFamily="34" charset="0"/>
                <a:cs typeface="Aharoni" panose="02010803020104030203" pitchFamily="2" charset="-79"/>
              </a:rPr>
              <a:t>PÓJDĘ</a:t>
            </a:r>
            <a:r>
              <a:rPr lang="en-US" sz="4400" b="1" dirty="0">
                <a:solidFill>
                  <a:schemeClr val="accent4">
                    <a:lumMod val="60000"/>
                    <a:lumOff val="40000"/>
                  </a:schemeClr>
                </a:solidFill>
                <a:latin typeface="Avenir Next"/>
                <a:cs typeface="Aharoni" panose="02010803020104030203" pitchFamily="2" charset="-79"/>
              </a:rPr>
              <a:t>!</a:t>
            </a:r>
            <a:r>
              <a:rPr lang="en-US" sz="4400" b="1" dirty="0">
                <a:solidFill>
                  <a:schemeClr val="accent4">
                    <a:lumMod val="60000"/>
                    <a:lumOff val="40000"/>
                  </a:schemeClr>
                </a:solidFill>
                <a:latin typeface="Aharoni" panose="02010803020104030203" pitchFamily="2" charset="-79"/>
                <a:cs typeface="Aharoni" panose="02010803020104030203" pitchFamily="2" charset="-79"/>
              </a:rPr>
              <a:t>”</a:t>
            </a:r>
          </a:p>
        </p:txBody>
      </p:sp>
    </p:spTree>
    <p:extLst>
      <p:ext uri="{BB962C8B-B14F-4D97-AF65-F5344CB8AC3E}">
        <p14:creationId xmlns:p14="http://schemas.microsoft.com/office/powerpoint/2010/main" val="38196270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74426AB7-D619-4515-962A-BC83909EC0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E5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E47DF98-723F-4AAC-ABCF-CACBC438F7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3840" y="256540"/>
            <a:ext cx="11704320" cy="6365239"/>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sp>
      <p:cxnSp>
        <p:nvCxnSpPr>
          <p:cNvPr id="33" name="Straight Connector 32">
            <a:extLst>
              <a:ext uri="{FF2B5EF4-FFF2-40B4-BE49-F238E27FC236}">
                <a16:creationId xmlns:a16="http://schemas.microsoft.com/office/drawing/2014/main" id="{EA29FC7C-9308-4FDE-8DCA-405668055B0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895600" y="5768204"/>
            <a:ext cx="6400800" cy="0"/>
          </a:xfrm>
          <a:prstGeom prst="line">
            <a:avLst/>
          </a:prstGeom>
          <a:ln>
            <a:solidFill>
              <a:srgbClr val="3E5D38"/>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1729DFD-F1B4-7F48-BE90-4B4F84F5A17C}"/>
              </a:ext>
            </a:extLst>
          </p:cNvPr>
          <p:cNvSpPr>
            <a:spLocks noGrp="1"/>
          </p:cNvSpPr>
          <p:nvPr>
            <p:ph type="title"/>
          </p:nvPr>
        </p:nvSpPr>
        <p:spPr>
          <a:xfrm>
            <a:off x="1109980" y="4616568"/>
            <a:ext cx="9966960" cy="1560320"/>
          </a:xfrm>
        </p:spPr>
        <p:txBody>
          <a:bodyPr vert="horz" lIns="91440" tIns="45720" rIns="91440" bIns="45720" rtlCol="0" anchor="b">
            <a:normAutofit fontScale="90000"/>
          </a:bodyPr>
          <a:lstStyle/>
          <a:p>
            <a:pPr algn="ctr">
              <a:lnSpc>
                <a:spcPct val="100000"/>
              </a:lnSpc>
            </a:pPr>
            <a:r>
              <a:rPr lang="pl-PL" b="1" dirty="0">
                <a:latin typeface="Avenir Next" panose="020B0503020202020204" pitchFamily="34" charset="0"/>
                <a:cs typeface="+mj-cs"/>
              </a:rPr>
              <a:t>HISTORIA</a:t>
            </a:r>
            <a:r>
              <a:rPr lang="en-US" b="1" dirty="0">
                <a:latin typeface="Avenir Next" panose="020B0503020202020204" pitchFamily="34" charset="0"/>
                <a:cs typeface="+mj-cs"/>
              </a:rPr>
              <a:t> 1</a:t>
            </a:r>
            <a:br>
              <a:rPr lang="en-US" sz="3200" dirty="0">
                <a:latin typeface="Avenir Next" panose="020B0503020202020204" pitchFamily="34" charset="0"/>
                <a:cs typeface="+mj-cs"/>
              </a:rPr>
            </a:br>
            <a:r>
              <a:rPr lang="pl-PL" sz="3200" dirty="0">
                <a:latin typeface="Avenir Next" panose="020B0503020202020204" pitchFamily="34" charset="0"/>
                <a:cs typeface="+mj-cs"/>
              </a:rPr>
              <a:t>BYŁA PIĘKNA, MŁODA, NIEZAMĘŻNA</a:t>
            </a:r>
            <a:br>
              <a:rPr lang="en-US" sz="3200" dirty="0">
                <a:latin typeface="Avenir Next" panose="020B0503020202020204" pitchFamily="34" charset="0"/>
                <a:cs typeface="+mj-cs"/>
              </a:rPr>
            </a:br>
            <a:endParaRPr lang="en-US" sz="3200" dirty="0">
              <a:latin typeface="Avenir Next" panose="020B0503020202020204" pitchFamily="34" charset="0"/>
              <a:cs typeface="+mj-cs"/>
            </a:endParaRPr>
          </a:p>
        </p:txBody>
      </p:sp>
      <p:pic>
        <p:nvPicPr>
          <p:cNvPr id="5" name="Content Placeholder 4" descr="A group of people walking down the street&#10;&#10;Description automatically generated">
            <a:extLst>
              <a:ext uri="{FF2B5EF4-FFF2-40B4-BE49-F238E27FC236}">
                <a16:creationId xmlns:a16="http://schemas.microsoft.com/office/drawing/2014/main" id="{CABCA6C7-0883-5F47-822B-29A8CABF0BE4}"/>
              </a:ext>
            </a:extLst>
          </p:cNvPr>
          <p:cNvPicPr>
            <a:picLocks noGrp="1" noChangeAspect="1"/>
          </p:cNvPicPr>
          <p:nvPr>
            <p:ph idx="1"/>
          </p:nvPr>
        </p:nvPicPr>
        <p:blipFill rotWithShape="1">
          <a:blip r:embed="rId3"/>
          <a:srcRect r="1" b="6779"/>
          <a:stretch/>
        </p:blipFill>
        <p:spPr>
          <a:xfrm>
            <a:off x="243840" y="256540"/>
            <a:ext cx="11704320" cy="3764276"/>
          </a:xfrm>
          <a:prstGeom prst="rect">
            <a:avLst/>
          </a:prstGeom>
        </p:spPr>
      </p:pic>
    </p:spTree>
    <p:extLst>
      <p:ext uri="{BB962C8B-B14F-4D97-AF65-F5344CB8AC3E}">
        <p14:creationId xmlns:p14="http://schemas.microsoft.com/office/powerpoint/2010/main" val="29983004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B05FE2E6-C46F-6748-8FD0-00251598668B}"/>
              </a:ext>
            </a:extLst>
          </p:cNvPr>
          <p:cNvSpPr>
            <a:spLocks noGrp="1"/>
          </p:cNvSpPr>
          <p:nvPr>
            <p:ph idx="1"/>
          </p:nvPr>
        </p:nvSpPr>
        <p:spPr>
          <a:xfrm>
            <a:off x="827689" y="824472"/>
            <a:ext cx="8789276" cy="4351338"/>
          </a:xfrm>
        </p:spPr>
        <p:txBody>
          <a:bodyPr anchor="t"/>
          <a:lstStyle/>
          <a:p>
            <a:pPr marL="0" indent="0" algn="ctr">
              <a:buNone/>
            </a:pPr>
            <a:r>
              <a:rPr lang="pl-PL" dirty="0">
                <a:solidFill>
                  <a:schemeClr val="bg1"/>
                </a:solidFill>
                <a:latin typeface="Avenir Next" panose="020B0503020202020204" pitchFamily="34" charset="0"/>
              </a:rPr>
              <a:t>NIE ZDAWAŁA SOBIE SPRAWY, </a:t>
            </a:r>
          </a:p>
          <a:p>
            <a:pPr marL="0" indent="0" algn="ctr">
              <a:buNone/>
            </a:pPr>
            <a:r>
              <a:rPr lang="pl-PL" dirty="0">
                <a:solidFill>
                  <a:schemeClr val="bg1"/>
                </a:solidFill>
                <a:latin typeface="Avenir Next" panose="020B0503020202020204" pitchFamily="34" charset="0"/>
              </a:rPr>
              <a:t>ŻE PRZEZ TEGO MĘŻCZYZNĘ</a:t>
            </a:r>
            <a:r>
              <a:rPr lang="en-US" dirty="0">
                <a:solidFill>
                  <a:schemeClr val="bg1"/>
                </a:solidFill>
                <a:latin typeface="Avenir Next" panose="020B0503020202020204" pitchFamily="34" charset="0"/>
              </a:rPr>
              <a:t>, </a:t>
            </a:r>
          </a:p>
          <a:p>
            <a:pPr marL="0" indent="0" algn="ctr">
              <a:buNone/>
            </a:pPr>
            <a:r>
              <a:rPr lang="pl-PL" b="1" dirty="0">
                <a:solidFill>
                  <a:schemeClr val="bg1"/>
                </a:solidFill>
                <a:latin typeface="Avenir Next" panose="020B0503020202020204" pitchFamily="34" charset="0"/>
              </a:rPr>
              <a:t>WŁAŚNIE TEGO DNIA</a:t>
            </a:r>
            <a:r>
              <a:rPr lang="en-US" b="1" dirty="0">
                <a:solidFill>
                  <a:schemeClr val="bg1"/>
                </a:solidFill>
                <a:latin typeface="Avenir Next" panose="020B0503020202020204" pitchFamily="34" charset="0"/>
              </a:rPr>
              <a:t>,</a:t>
            </a:r>
          </a:p>
          <a:p>
            <a:pPr marL="0" indent="0" algn="ctr">
              <a:buNone/>
            </a:pPr>
            <a:r>
              <a:rPr lang="pl-PL" dirty="0">
                <a:solidFill>
                  <a:schemeClr val="bg1"/>
                </a:solidFill>
                <a:latin typeface="Avenir Next" panose="020B0503020202020204" pitchFamily="34" charset="0"/>
              </a:rPr>
              <a:t>JEJ ŻYCIE ODMIENI SIĘ </a:t>
            </a:r>
            <a:r>
              <a:rPr lang="en-US" dirty="0">
                <a:solidFill>
                  <a:schemeClr val="bg1"/>
                </a:solidFill>
                <a:latin typeface="Avenir Next" panose="020B0503020202020204" pitchFamily="34" charset="0"/>
              </a:rPr>
              <a:t> </a:t>
            </a:r>
          </a:p>
          <a:p>
            <a:pPr marL="0" indent="0" algn="ctr">
              <a:buNone/>
            </a:pPr>
            <a:r>
              <a:rPr lang="pl-PL" b="1" dirty="0">
                <a:solidFill>
                  <a:schemeClr val="bg1"/>
                </a:solidFill>
                <a:latin typeface="Avenir Next" panose="020B0503020202020204" pitchFamily="34" charset="0"/>
              </a:rPr>
              <a:t>CAŁKOWICIE</a:t>
            </a:r>
            <a:r>
              <a:rPr lang="en-US" b="1" dirty="0">
                <a:solidFill>
                  <a:schemeClr val="bg1"/>
                </a:solidFill>
                <a:latin typeface="Avenir Next" panose="020B0503020202020204" pitchFamily="34" charset="0"/>
              </a:rPr>
              <a:t>.</a:t>
            </a:r>
          </a:p>
        </p:txBody>
      </p:sp>
    </p:spTree>
    <p:extLst>
      <p:ext uri="{BB962C8B-B14F-4D97-AF65-F5344CB8AC3E}">
        <p14:creationId xmlns:p14="http://schemas.microsoft.com/office/powerpoint/2010/main" val="4292126153"/>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BBAF616-EF16-6042-A8EB-0C3FA5F658E4}"/>
              </a:ext>
            </a:extLst>
          </p:cNvPr>
          <p:cNvSpPr>
            <a:spLocks noGrp="1"/>
          </p:cNvSpPr>
          <p:nvPr>
            <p:ph idx="1"/>
          </p:nvPr>
        </p:nvSpPr>
        <p:spPr>
          <a:xfrm>
            <a:off x="5702300" y="2105843"/>
            <a:ext cx="4606443" cy="3719769"/>
          </a:xfrm>
        </p:spPr>
        <p:txBody>
          <a:bodyPr>
            <a:normAutofit/>
          </a:bodyPr>
          <a:lstStyle/>
          <a:p>
            <a:pPr marL="0" indent="0" algn="ctr">
              <a:lnSpc>
                <a:spcPct val="120000"/>
              </a:lnSpc>
              <a:buNone/>
            </a:pPr>
            <a:r>
              <a:rPr lang="pl-PL" sz="2800" dirty="0">
                <a:solidFill>
                  <a:schemeClr val="bg1"/>
                </a:solidFill>
                <a:latin typeface="Avenir Next" panose="020B0503020202020204" pitchFamily="34" charset="0"/>
              </a:rPr>
              <a:t>CZY KIEDYKOLWIEK ZNALAZŁAŚ SIĘ W SYTUACJI, GDY</a:t>
            </a:r>
            <a:r>
              <a:rPr lang="pl-PL" sz="2800" dirty="0">
                <a:solidFill>
                  <a:schemeClr val="bg1"/>
                </a:solidFill>
                <a:latin typeface="Avenir Next" panose="020B0503020202020204" pitchFamily="34" charset="0"/>
                <a:cs typeface="Aharoni" panose="02010803020104030203" pitchFamily="2" charset="-79"/>
              </a:rPr>
              <a:t> MUSIAŁAŚ PODJĄĆ SZYBKĄ</a:t>
            </a:r>
            <a:r>
              <a:rPr lang="en-US" sz="2800" dirty="0">
                <a:solidFill>
                  <a:schemeClr val="bg1"/>
                </a:solidFill>
                <a:latin typeface="Avenir Next" panose="020B0503020202020204" pitchFamily="34" charset="0"/>
                <a:cs typeface="Aharoni" panose="02010803020104030203" pitchFamily="2" charset="-79"/>
              </a:rPr>
              <a:t> </a:t>
            </a:r>
            <a:r>
              <a:rPr lang="pl-PL" sz="2800" b="1" dirty="0">
                <a:solidFill>
                  <a:schemeClr val="bg1"/>
                </a:solidFill>
                <a:latin typeface="Avenir Next" panose="020B0503020202020204" pitchFamily="34" charset="0"/>
                <a:cs typeface="Aharoni" panose="02010803020104030203" pitchFamily="2" charset="-79"/>
              </a:rPr>
              <a:t>DECYZJĘ, </a:t>
            </a:r>
            <a:br>
              <a:rPr lang="pl-PL" sz="2800" b="1" dirty="0">
                <a:solidFill>
                  <a:schemeClr val="bg1"/>
                </a:solidFill>
                <a:latin typeface="Avenir Next" panose="020B0503020202020204" pitchFamily="34" charset="0"/>
                <a:cs typeface="Aharoni" panose="02010803020104030203" pitchFamily="2" charset="-79"/>
              </a:rPr>
            </a:br>
            <a:r>
              <a:rPr lang="pl-PL" sz="2800" b="1" dirty="0">
                <a:solidFill>
                  <a:schemeClr val="bg1"/>
                </a:solidFill>
                <a:latin typeface="Avenir Next" panose="020B0503020202020204" pitchFamily="34" charset="0"/>
                <a:cs typeface="Aharoni" panose="02010803020104030203" pitchFamily="2" charset="-79"/>
              </a:rPr>
              <a:t>KTÓRA CAŁKOWICIE ODMIENI TWOJE ŻYCIE</a:t>
            </a:r>
            <a:r>
              <a:rPr lang="en-US" sz="2800" b="1" dirty="0">
                <a:solidFill>
                  <a:schemeClr val="bg1"/>
                </a:solidFill>
                <a:latin typeface="Avenir Next" panose="020B0503020202020204" pitchFamily="34" charset="0"/>
                <a:cs typeface="Aharoni" panose="02010803020104030203" pitchFamily="2" charset="-79"/>
              </a:rPr>
              <a:t>?</a:t>
            </a:r>
          </a:p>
        </p:txBody>
      </p:sp>
      <p:sp>
        <p:nvSpPr>
          <p:cNvPr id="9" name="TextBox 8">
            <a:extLst>
              <a:ext uri="{FF2B5EF4-FFF2-40B4-BE49-F238E27FC236}">
                <a16:creationId xmlns:a16="http://schemas.microsoft.com/office/drawing/2014/main" id="{3AD93DCE-5EB7-6942-963B-3DE17C25594C}"/>
              </a:ext>
            </a:extLst>
          </p:cNvPr>
          <p:cNvSpPr txBox="1"/>
          <p:nvPr/>
        </p:nvSpPr>
        <p:spPr>
          <a:xfrm>
            <a:off x="657907" y="3031798"/>
            <a:ext cx="4384431" cy="1569660"/>
          </a:xfrm>
          <a:prstGeom prst="rect">
            <a:avLst/>
          </a:prstGeom>
          <a:noFill/>
        </p:spPr>
        <p:txBody>
          <a:bodyPr wrap="square" rtlCol="0">
            <a:spAutoFit/>
          </a:bodyPr>
          <a:lstStyle/>
          <a:p>
            <a:pPr algn="ctr"/>
            <a:r>
              <a:rPr lang="pl-PL" sz="4800" dirty="0">
                <a:solidFill>
                  <a:schemeClr val="bg1"/>
                </a:solidFill>
                <a:latin typeface="Avenir Next" panose="020B0503020202020204" pitchFamily="34" charset="0"/>
                <a:cs typeface="Aharoni" panose="02010803020104030203" pitchFamily="2" charset="-79"/>
              </a:rPr>
              <a:t>SZYBKA</a:t>
            </a:r>
            <a:r>
              <a:rPr lang="en-US" sz="4800" b="1" dirty="0">
                <a:solidFill>
                  <a:schemeClr val="bg1"/>
                </a:solidFill>
                <a:latin typeface="Avenir Next" panose="020B0503020202020204" pitchFamily="34" charset="0"/>
                <a:cs typeface="Aharoni" panose="02010803020104030203" pitchFamily="2" charset="-79"/>
              </a:rPr>
              <a:t> </a:t>
            </a:r>
            <a:endParaRPr lang="pl-PL" sz="4800" b="1" dirty="0">
              <a:solidFill>
                <a:schemeClr val="bg1"/>
              </a:solidFill>
              <a:latin typeface="Avenir Next" panose="020B0503020202020204" pitchFamily="34" charset="0"/>
              <a:cs typeface="Aharoni" panose="02010803020104030203" pitchFamily="2" charset="-79"/>
            </a:endParaRPr>
          </a:p>
          <a:p>
            <a:pPr algn="ctr"/>
            <a:r>
              <a:rPr lang="en-US" sz="4800" b="1" dirty="0">
                <a:solidFill>
                  <a:srgbClr val="935AB1"/>
                </a:solidFill>
                <a:latin typeface="Avenir Next" panose="020B0503020202020204" pitchFamily="34" charset="0"/>
                <a:cs typeface="Aharoni" panose="02010803020104030203" pitchFamily="2" charset="-79"/>
              </a:rPr>
              <a:t>DE</a:t>
            </a:r>
            <a:r>
              <a:rPr lang="pl-PL" sz="4800" b="1" dirty="0">
                <a:solidFill>
                  <a:srgbClr val="935AB1"/>
                </a:solidFill>
                <a:latin typeface="Avenir Next" panose="020B0503020202020204" pitchFamily="34" charset="0"/>
                <a:cs typeface="Aharoni" panose="02010803020104030203" pitchFamily="2" charset="-79"/>
              </a:rPr>
              <a:t>CYZJA</a:t>
            </a:r>
            <a:endParaRPr lang="en-US" sz="4800" b="1" dirty="0">
              <a:solidFill>
                <a:srgbClr val="935AB1"/>
              </a:solidFill>
              <a:latin typeface="Avenir Next" panose="020B0503020202020204" pitchFamily="34" charset="0"/>
              <a:cs typeface="Aharoni" panose="02010803020104030203" pitchFamily="2" charset="-79"/>
            </a:endParaRPr>
          </a:p>
        </p:txBody>
      </p:sp>
    </p:spTree>
    <p:extLst>
      <p:ext uri="{BB962C8B-B14F-4D97-AF65-F5344CB8AC3E}">
        <p14:creationId xmlns:p14="http://schemas.microsoft.com/office/powerpoint/2010/main" val="329666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F0FC795-3E74-E648-A335-9825B9542276}"/>
              </a:ext>
            </a:extLst>
          </p:cNvPr>
          <p:cNvSpPr>
            <a:spLocks noGrp="1"/>
          </p:cNvSpPr>
          <p:nvPr>
            <p:ph sz="half" idx="1"/>
          </p:nvPr>
        </p:nvSpPr>
        <p:spPr>
          <a:xfrm>
            <a:off x="922282" y="1037349"/>
            <a:ext cx="8778766" cy="3519903"/>
          </a:xfrm>
        </p:spPr>
        <p:txBody>
          <a:bodyPr>
            <a:normAutofit/>
          </a:bodyPr>
          <a:lstStyle/>
          <a:p>
            <a:pPr marL="0" indent="0" algn="ctr">
              <a:lnSpc>
                <a:spcPct val="100000"/>
              </a:lnSpc>
              <a:buNone/>
            </a:pPr>
            <a:r>
              <a:rPr lang="pl-PL" dirty="0">
                <a:solidFill>
                  <a:schemeClr val="bg1"/>
                </a:solidFill>
                <a:latin typeface="Avenir Next" panose="020B0503020202020204" pitchFamily="34" charset="0"/>
              </a:rPr>
              <a:t>ZAWOŁALI TEDY</a:t>
            </a:r>
            <a:r>
              <a:rPr lang="en-US" dirty="0">
                <a:solidFill>
                  <a:schemeClr val="bg1"/>
                </a:solidFill>
                <a:latin typeface="Avenir Next" panose="020B0503020202020204" pitchFamily="34" charset="0"/>
              </a:rPr>
              <a:t> </a:t>
            </a:r>
            <a:r>
              <a:rPr lang="en-US" b="1" dirty="0">
                <a:solidFill>
                  <a:schemeClr val="accent4">
                    <a:lumMod val="60000"/>
                    <a:lumOff val="40000"/>
                  </a:schemeClr>
                </a:solidFill>
                <a:latin typeface="Avenir Next" panose="020B0503020202020204" pitchFamily="34" charset="0"/>
                <a:cs typeface="Aharoni" panose="02010803020104030203" pitchFamily="2" charset="-79"/>
              </a:rPr>
              <a:t>REBEK</a:t>
            </a:r>
            <a:r>
              <a:rPr lang="pl-PL" b="1" dirty="0">
                <a:solidFill>
                  <a:schemeClr val="accent4">
                    <a:lumMod val="60000"/>
                    <a:lumOff val="40000"/>
                  </a:schemeClr>
                </a:solidFill>
                <a:latin typeface="Avenir Next" panose="020B0503020202020204" pitchFamily="34" charset="0"/>
                <a:cs typeface="Aharoni" panose="02010803020104030203" pitchFamily="2" charset="-79"/>
              </a:rPr>
              <a:t>Ę</a:t>
            </a:r>
            <a:r>
              <a:rPr lang="en-US" dirty="0">
                <a:solidFill>
                  <a:schemeClr val="accent4">
                    <a:lumMod val="60000"/>
                    <a:lumOff val="40000"/>
                  </a:schemeClr>
                </a:solidFill>
                <a:latin typeface="Avenir Next" panose="020B0503020202020204" pitchFamily="34" charset="0"/>
              </a:rPr>
              <a:t> </a:t>
            </a:r>
            <a:r>
              <a:rPr lang="pl-PL" dirty="0">
                <a:solidFill>
                  <a:schemeClr val="bg1"/>
                </a:solidFill>
                <a:latin typeface="Avenir Next" panose="020B0503020202020204" pitchFamily="34" charset="0"/>
              </a:rPr>
              <a:t>I ZAPYTALI JĄ</a:t>
            </a:r>
            <a:r>
              <a:rPr lang="en-US" dirty="0">
                <a:solidFill>
                  <a:schemeClr val="bg1"/>
                </a:solidFill>
                <a:latin typeface="Avenir Next" panose="020B0503020202020204" pitchFamily="34" charset="0"/>
              </a:rPr>
              <a:t>, “</a:t>
            </a:r>
            <a:r>
              <a:rPr lang="pl-PL" dirty="0">
                <a:solidFill>
                  <a:schemeClr val="bg1"/>
                </a:solidFill>
                <a:latin typeface="Avenir Next" panose="020B0503020202020204" pitchFamily="34" charset="0"/>
              </a:rPr>
              <a:t>CZY CHCESZ PÓJŚĆ Z TYM MĘŻEM</a:t>
            </a:r>
            <a:r>
              <a:rPr lang="en-US" dirty="0">
                <a:solidFill>
                  <a:schemeClr val="bg1"/>
                </a:solidFill>
                <a:latin typeface="Avenir Next" panose="020B0503020202020204" pitchFamily="34" charset="0"/>
              </a:rPr>
              <a:t>?” </a:t>
            </a:r>
            <a:endParaRPr lang="pl-PL" dirty="0">
              <a:solidFill>
                <a:schemeClr val="bg1"/>
              </a:solidFill>
              <a:latin typeface="Avenir Next" panose="020B0503020202020204" pitchFamily="34" charset="0"/>
            </a:endParaRPr>
          </a:p>
          <a:p>
            <a:pPr marL="0" indent="0" algn="ctr">
              <a:lnSpc>
                <a:spcPct val="100000"/>
              </a:lnSpc>
              <a:buNone/>
            </a:pPr>
            <a:r>
              <a:rPr lang="pl-PL" dirty="0">
                <a:solidFill>
                  <a:schemeClr val="bg1"/>
                </a:solidFill>
                <a:latin typeface="Avenir Next" panose="020B0503020202020204" pitchFamily="34" charset="0"/>
              </a:rPr>
              <a:t>A ONA POWIEDZIAŁA:</a:t>
            </a:r>
            <a:endParaRPr lang="en-US" dirty="0">
              <a:solidFill>
                <a:schemeClr val="bg1"/>
              </a:solidFill>
              <a:latin typeface="Avenir Next" panose="020B0503020202020204" pitchFamily="34" charset="0"/>
            </a:endParaRPr>
          </a:p>
          <a:p>
            <a:pPr marL="0" indent="0" algn="ctr">
              <a:lnSpc>
                <a:spcPct val="100000"/>
              </a:lnSpc>
              <a:buNone/>
            </a:pPr>
            <a:r>
              <a:rPr lang="en-US" sz="3200" dirty="0">
                <a:solidFill>
                  <a:schemeClr val="accent4">
                    <a:lumMod val="40000"/>
                    <a:lumOff val="60000"/>
                  </a:schemeClr>
                </a:solidFill>
                <a:latin typeface="Avenir Next" panose="020B0503020202020204" pitchFamily="34" charset="0"/>
                <a:cs typeface="Aharoni" panose="02010803020104030203" pitchFamily="2" charset="-79"/>
              </a:rPr>
              <a:t>“</a:t>
            </a:r>
            <a:r>
              <a:rPr lang="pl-PL" sz="3200" dirty="0">
                <a:solidFill>
                  <a:schemeClr val="accent4">
                    <a:lumMod val="40000"/>
                    <a:lumOff val="60000"/>
                  </a:schemeClr>
                </a:solidFill>
                <a:latin typeface="Avenir Next" panose="020B0503020202020204" pitchFamily="34" charset="0"/>
                <a:cs typeface="Aharoni" panose="02010803020104030203" pitchFamily="2" charset="-79"/>
              </a:rPr>
              <a:t>PÓJDĘ</a:t>
            </a:r>
            <a:r>
              <a:rPr lang="en-US" sz="3200" dirty="0">
                <a:solidFill>
                  <a:schemeClr val="accent4">
                    <a:lumMod val="40000"/>
                    <a:lumOff val="60000"/>
                  </a:schemeClr>
                </a:solidFill>
                <a:latin typeface="Avenir Next" panose="020B0503020202020204" pitchFamily="34" charset="0"/>
                <a:cs typeface="Aharoni" panose="02010803020104030203" pitchFamily="2" charset="-79"/>
              </a:rPr>
              <a:t>”</a:t>
            </a:r>
            <a:r>
              <a:rPr lang="en-US" sz="3200" dirty="0">
                <a:solidFill>
                  <a:schemeClr val="accent4">
                    <a:lumMod val="40000"/>
                    <a:lumOff val="60000"/>
                  </a:schemeClr>
                </a:solidFill>
                <a:latin typeface="Avenir Next" panose="020B0503020202020204" pitchFamily="34" charset="0"/>
              </a:rPr>
              <a:t> </a:t>
            </a:r>
          </a:p>
          <a:p>
            <a:pPr marL="0" indent="0" algn="ctr">
              <a:lnSpc>
                <a:spcPct val="100000"/>
              </a:lnSpc>
              <a:buNone/>
            </a:pPr>
            <a:r>
              <a:rPr lang="en-US" dirty="0">
                <a:solidFill>
                  <a:schemeClr val="bg1"/>
                </a:solidFill>
                <a:latin typeface="Avenir Next" panose="020B0503020202020204" pitchFamily="34" charset="0"/>
              </a:rPr>
              <a:t>—</a:t>
            </a:r>
            <a:r>
              <a:rPr lang="pl-PL" dirty="0">
                <a:solidFill>
                  <a:schemeClr val="bg1"/>
                </a:solidFill>
                <a:latin typeface="Avenir Next" panose="020B0503020202020204" pitchFamily="34" charset="0"/>
              </a:rPr>
              <a:t>RDZ </a:t>
            </a:r>
            <a:r>
              <a:rPr lang="en-US" dirty="0">
                <a:solidFill>
                  <a:schemeClr val="bg1"/>
                </a:solidFill>
                <a:latin typeface="Avenir Next" panose="020B0503020202020204" pitchFamily="34" charset="0"/>
              </a:rPr>
              <a:t>24</a:t>
            </a:r>
            <a:r>
              <a:rPr lang="pl-PL" dirty="0">
                <a:solidFill>
                  <a:schemeClr val="bg1"/>
                </a:solidFill>
                <a:latin typeface="Avenir Next" panose="020B0503020202020204" pitchFamily="34" charset="0"/>
              </a:rPr>
              <a:t>,</a:t>
            </a:r>
            <a:r>
              <a:rPr lang="en-US" dirty="0">
                <a:solidFill>
                  <a:schemeClr val="bg1"/>
                </a:solidFill>
                <a:latin typeface="Avenir Next" panose="020B0503020202020204" pitchFamily="34" charset="0"/>
              </a:rPr>
              <a:t>58 </a:t>
            </a:r>
            <a:r>
              <a:rPr lang="pl-PL" dirty="0">
                <a:solidFill>
                  <a:schemeClr val="bg1"/>
                </a:solidFill>
                <a:latin typeface="Avenir Next" panose="020B0503020202020204" pitchFamily="34" charset="0"/>
              </a:rPr>
              <a:t>BWP</a:t>
            </a:r>
            <a:endParaRPr lang="en-US" dirty="0">
              <a:solidFill>
                <a:schemeClr val="bg1"/>
              </a:solidFill>
              <a:latin typeface="Avenir Next" panose="020B0503020202020204" pitchFamily="34" charset="0"/>
            </a:endParaRPr>
          </a:p>
          <a:p>
            <a:pPr marL="0" indent="0">
              <a:lnSpc>
                <a:spcPct val="100000"/>
              </a:lnSpc>
              <a:buNone/>
            </a:pPr>
            <a:endParaRPr lang="en-US" dirty="0">
              <a:latin typeface="Avenir Next" panose="020B0503020202020204" pitchFamily="34" charset="0"/>
            </a:endParaRPr>
          </a:p>
        </p:txBody>
      </p:sp>
    </p:spTree>
    <p:extLst>
      <p:ext uri="{BB962C8B-B14F-4D97-AF65-F5344CB8AC3E}">
        <p14:creationId xmlns:p14="http://schemas.microsoft.com/office/powerpoint/2010/main" val="12818577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4426AB7-D619-4515-962A-BC83909EC0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E5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E47DF98-723F-4AAC-ABCF-CACBC438F7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3840" y="256540"/>
            <a:ext cx="11704320" cy="6365239"/>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sp>
      <p:cxnSp>
        <p:nvCxnSpPr>
          <p:cNvPr id="13" name="Straight Connector 12">
            <a:extLst>
              <a:ext uri="{FF2B5EF4-FFF2-40B4-BE49-F238E27FC236}">
                <a16:creationId xmlns:a16="http://schemas.microsoft.com/office/drawing/2014/main" id="{EA29FC7C-9308-4FDE-8DCA-405668055B0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895600" y="5768204"/>
            <a:ext cx="6400800" cy="0"/>
          </a:xfrm>
          <a:prstGeom prst="line">
            <a:avLst/>
          </a:prstGeom>
          <a:ln>
            <a:solidFill>
              <a:srgbClr val="3E5D38"/>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D6A06940-8A1D-E849-BD52-E2D6E3ABD8C8}"/>
              </a:ext>
            </a:extLst>
          </p:cNvPr>
          <p:cNvSpPr>
            <a:spLocks noGrp="1"/>
          </p:cNvSpPr>
          <p:nvPr>
            <p:ph type="title"/>
          </p:nvPr>
        </p:nvSpPr>
        <p:spPr>
          <a:xfrm>
            <a:off x="530942" y="4085626"/>
            <a:ext cx="10810568" cy="1560320"/>
          </a:xfrm>
        </p:spPr>
        <p:txBody>
          <a:bodyPr vert="horz" lIns="91440" tIns="45720" rIns="91440" bIns="45720" rtlCol="0" anchor="b">
            <a:noAutofit/>
          </a:bodyPr>
          <a:lstStyle/>
          <a:p>
            <a:pPr algn="ctr">
              <a:lnSpc>
                <a:spcPct val="100000"/>
              </a:lnSpc>
            </a:pPr>
            <a:br>
              <a:rPr lang="en-US" sz="3600" b="1" dirty="0">
                <a:latin typeface="Avenir Next" panose="020B0503020202020204" pitchFamily="34" charset="0"/>
                <a:cs typeface="+mj-cs"/>
              </a:rPr>
            </a:br>
            <a:r>
              <a:rPr lang="pl-PL" sz="3600" b="1" dirty="0">
                <a:latin typeface="Avenir Next" panose="020B0503020202020204" pitchFamily="34" charset="0"/>
                <a:cs typeface="+mj-cs"/>
              </a:rPr>
              <a:t>HISTORIA</a:t>
            </a:r>
            <a:r>
              <a:rPr lang="en-US" sz="3600" b="1" dirty="0">
                <a:latin typeface="Avenir Next" panose="020B0503020202020204" pitchFamily="34" charset="0"/>
                <a:cs typeface="+mj-cs"/>
              </a:rPr>
              <a:t> 2</a:t>
            </a:r>
            <a:br>
              <a:rPr lang="en-US" sz="3600" b="1" dirty="0">
                <a:latin typeface="Avenir Next" panose="020B0503020202020204" pitchFamily="34" charset="0"/>
                <a:cs typeface="+mj-cs"/>
              </a:rPr>
            </a:br>
            <a:r>
              <a:rPr lang="pl-PL" sz="3200" dirty="0">
                <a:latin typeface="Avenir Next" panose="020B0503020202020204" pitchFamily="34" charset="0"/>
              </a:rPr>
              <a:t>OTRZYMAŁA </a:t>
            </a:r>
            <a:r>
              <a:rPr lang="en-US" sz="3200" dirty="0">
                <a:latin typeface="Avenir Next" panose="020B0503020202020204" pitchFamily="34" charset="0"/>
              </a:rPr>
              <a:t>OD</a:t>
            </a:r>
            <a:r>
              <a:rPr lang="pl-PL" sz="3200" dirty="0">
                <a:latin typeface="Avenir Next" panose="020B0503020202020204" pitchFamily="34" charset="0"/>
              </a:rPr>
              <a:t> BOGA CZYTELNĄ WIADOMOŚĆ</a:t>
            </a:r>
            <a:endParaRPr lang="en-US" sz="3600" dirty="0">
              <a:latin typeface="Avenir Next" panose="020B0503020202020204" pitchFamily="34" charset="0"/>
              <a:cs typeface="+mj-cs"/>
            </a:endParaRPr>
          </a:p>
        </p:txBody>
      </p:sp>
      <p:pic>
        <p:nvPicPr>
          <p:cNvPr id="4" name="Content Placeholder 4" descr="A group of people walking down the street&#10;&#10;Description automatically generated">
            <a:extLst>
              <a:ext uri="{FF2B5EF4-FFF2-40B4-BE49-F238E27FC236}">
                <a16:creationId xmlns:a16="http://schemas.microsoft.com/office/drawing/2014/main" id="{A146034F-0FE8-524D-9343-CFFCCE2FCEFD}"/>
              </a:ext>
            </a:extLst>
          </p:cNvPr>
          <p:cNvPicPr>
            <a:picLocks noGrp="1" noChangeAspect="1"/>
          </p:cNvPicPr>
          <p:nvPr>
            <p:ph idx="1"/>
          </p:nvPr>
        </p:nvPicPr>
        <p:blipFill rotWithShape="1">
          <a:blip r:embed="rId3"/>
          <a:srcRect r="1" b="6779"/>
          <a:stretch/>
        </p:blipFill>
        <p:spPr>
          <a:xfrm>
            <a:off x="243840" y="256540"/>
            <a:ext cx="11704320" cy="3764276"/>
          </a:xfrm>
          <a:prstGeom prst="rect">
            <a:avLst/>
          </a:prstGeom>
        </p:spPr>
      </p:pic>
    </p:spTree>
    <p:extLst>
      <p:ext uri="{BB962C8B-B14F-4D97-AF65-F5344CB8AC3E}">
        <p14:creationId xmlns:p14="http://schemas.microsoft.com/office/powerpoint/2010/main" val="42461106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15541BB-AAE9-CE49-AB06-9AB76652478E}"/>
              </a:ext>
            </a:extLst>
          </p:cNvPr>
          <p:cNvSpPr>
            <a:spLocks noGrp="1"/>
          </p:cNvSpPr>
          <p:nvPr>
            <p:ph type="title"/>
          </p:nvPr>
        </p:nvSpPr>
        <p:spPr>
          <a:xfrm>
            <a:off x="838200" y="500062"/>
            <a:ext cx="8946931" cy="1325563"/>
          </a:xfrm>
        </p:spPr>
        <p:txBody>
          <a:bodyPr>
            <a:normAutofit/>
          </a:bodyPr>
          <a:lstStyle/>
          <a:p>
            <a:r>
              <a:rPr lang="en-US" dirty="0"/>
              <a:t>	</a:t>
            </a:r>
          </a:p>
        </p:txBody>
      </p:sp>
      <p:sp>
        <p:nvSpPr>
          <p:cNvPr id="12" name="Content Placeholder 11">
            <a:extLst>
              <a:ext uri="{FF2B5EF4-FFF2-40B4-BE49-F238E27FC236}">
                <a16:creationId xmlns:a16="http://schemas.microsoft.com/office/drawing/2014/main" id="{B05FE2E6-C46F-6748-8FD0-00251598668B}"/>
              </a:ext>
            </a:extLst>
          </p:cNvPr>
          <p:cNvSpPr>
            <a:spLocks noGrp="1"/>
          </p:cNvSpPr>
          <p:nvPr>
            <p:ph idx="1"/>
          </p:nvPr>
        </p:nvSpPr>
        <p:spPr>
          <a:xfrm>
            <a:off x="838200" y="1162843"/>
            <a:ext cx="8789276" cy="4351338"/>
          </a:xfrm>
        </p:spPr>
        <p:txBody>
          <a:bodyPr anchor="t">
            <a:normAutofit/>
          </a:bodyPr>
          <a:lstStyle/>
          <a:p>
            <a:pPr marL="0" indent="0" algn="ctr">
              <a:buNone/>
            </a:pPr>
            <a:r>
              <a:rPr lang="pl-PL" sz="3200" dirty="0">
                <a:solidFill>
                  <a:schemeClr val="bg1"/>
                </a:solidFill>
                <a:latin typeface="Avenir Next" panose="020B0503020202020204" pitchFamily="34" charset="0"/>
              </a:rPr>
              <a:t>MIAŁA </a:t>
            </a:r>
            <a:r>
              <a:rPr lang="en-US" sz="3200" b="1" dirty="0">
                <a:solidFill>
                  <a:schemeClr val="bg1"/>
                </a:solidFill>
                <a:latin typeface="Avenir Next" panose="020B0503020202020204" pitchFamily="34" charset="0"/>
              </a:rPr>
              <a:t>P</a:t>
            </a:r>
            <a:r>
              <a:rPr lang="pl-PL" sz="3200" b="1" dirty="0">
                <a:solidFill>
                  <a:schemeClr val="bg1"/>
                </a:solidFill>
                <a:latin typeface="Avenir Next" panose="020B0503020202020204" pitchFamily="34" charset="0"/>
              </a:rPr>
              <a:t>RZEKAZAĆ </a:t>
            </a:r>
            <a:r>
              <a:rPr lang="pl-PL" sz="3200" dirty="0">
                <a:solidFill>
                  <a:schemeClr val="bg1"/>
                </a:solidFill>
                <a:latin typeface="Avenir Next" panose="020B0503020202020204" pitchFamily="34" charset="0"/>
              </a:rPr>
              <a:t>WIADOMOŚĆ,</a:t>
            </a:r>
            <a:endParaRPr lang="en-US" sz="3200" dirty="0">
              <a:solidFill>
                <a:schemeClr val="bg1"/>
              </a:solidFill>
              <a:latin typeface="Avenir Next" panose="020B0503020202020204" pitchFamily="34" charset="0"/>
            </a:endParaRPr>
          </a:p>
          <a:p>
            <a:pPr marL="0" indent="0" algn="ctr">
              <a:buNone/>
            </a:pPr>
            <a:r>
              <a:rPr lang="en-US" sz="3200" b="1" dirty="0">
                <a:solidFill>
                  <a:schemeClr val="bg1"/>
                </a:solidFill>
                <a:latin typeface="Avenir Next" panose="020B0503020202020204" pitchFamily="34" charset="0"/>
              </a:rPr>
              <a:t>N</a:t>
            </a:r>
            <a:r>
              <a:rPr lang="pl-PL" sz="3200" b="1" dirty="0">
                <a:solidFill>
                  <a:schemeClr val="bg1"/>
                </a:solidFill>
                <a:latin typeface="Avenir Next" panose="020B0503020202020204" pitchFamily="34" charset="0"/>
              </a:rPr>
              <a:t>IE SPODZIEWAŁA SIĘ</a:t>
            </a:r>
            <a:r>
              <a:rPr lang="pl-PL" sz="3200" dirty="0">
                <a:solidFill>
                  <a:schemeClr val="bg1"/>
                </a:solidFill>
                <a:latin typeface="Avenir Next" panose="020B0503020202020204" pitchFamily="34" charset="0"/>
              </a:rPr>
              <a:t> JEDNAK</a:t>
            </a:r>
            <a:r>
              <a:rPr lang="pl-PL" sz="3200" b="1" dirty="0">
                <a:solidFill>
                  <a:schemeClr val="bg1"/>
                </a:solidFill>
                <a:latin typeface="Avenir Next" panose="020B0503020202020204" pitchFamily="34" charset="0"/>
              </a:rPr>
              <a:t>,</a:t>
            </a:r>
            <a:endParaRPr lang="en-US" sz="3200" b="1" dirty="0">
              <a:solidFill>
                <a:schemeClr val="bg1"/>
              </a:solidFill>
              <a:latin typeface="Avenir Next" panose="020B0503020202020204" pitchFamily="34" charset="0"/>
            </a:endParaRPr>
          </a:p>
          <a:p>
            <a:pPr marL="0" indent="0" algn="ctr">
              <a:buNone/>
            </a:pPr>
            <a:r>
              <a:rPr lang="pl-PL" sz="3200" dirty="0">
                <a:solidFill>
                  <a:schemeClr val="bg1"/>
                </a:solidFill>
                <a:latin typeface="Avenir Next" panose="020B0503020202020204" pitchFamily="34" charset="0"/>
              </a:rPr>
              <a:t>ŻE JEJ ODBIORCA </a:t>
            </a:r>
            <a:br>
              <a:rPr lang="pl-PL" sz="3200" dirty="0">
                <a:solidFill>
                  <a:schemeClr val="bg1"/>
                </a:solidFill>
                <a:latin typeface="Avenir Next" panose="020B0503020202020204" pitchFamily="34" charset="0"/>
              </a:rPr>
            </a:br>
            <a:r>
              <a:rPr lang="pl-PL" sz="3200" dirty="0">
                <a:solidFill>
                  <a:schemeClr val="bg1"/>
                </a:solidFill>
                <a:latin typeface="Avenir Next" panose="020B0503020202020204" pitchFamily="34" charset="0"/>
              </a:rPr>
              <a:t>NIE BĘDZIE NIĄ </a:t>
            </a:r>
            <a:r>
              <a:rPr lang="pl-PL" sz="3200" b="1" dirty="0">
                <a:solidFill>
                  <a:schemeClr val="bg1"/>
                </a:solidFill>
                <a:latin typeface="Avenir Next" panose="020B0503020202020204" pitchFamily="34" charset="0"/>
              </a:rPr>
              <a:t>PORUSZONY</a:t>
            </a:r>
            <a:br>
              <a:rPr lang="pl-PL" sz="3200" b="1" dirty="0">
                <a:solidFill>
                  <a:schemeClr val="bg1"/>
                </a:solidFill>
                <a:latin typeface="Avenir Next" panose="020B0503020202020204" pitchFamily="34" charset="0"/>
              </a:rPr>
            </a:br>
            <a:r>
              <a:rPr lang="en-US" sz="3200" b="1" dirty="0">
                <a:solidFill>
                  <a:schemeClr val="bg1"/>
                </a:solidFill>
                <a:latin typeface="Avenir Next" panose="020B0503020202020204" pitchFamily="34" charset="0"/>
              </a:rPr>
              <a:t>—</a:t>
            </a:r>
            <a:r>
              <a:rPr lang="pl-PL" sz="3200" b="1" dirty="0">
                <a:solidFill>
                  <a:schemeClr val="bg1"/>
                </a:solidFill>
                <a:latin typeface="Avenir Next" panose="020B0503020202020204" pitchFamily="34" charset="0"/>
              </a:rPr>
              <a:t>ANI NAWET ZAINTERESOWANY</a:t>
            </a:r>
            <a:r>
              <a:rPr lang="en-US" sz="3200" b="1" dirty="0">
                <a:solidFill>
                  <a:schemeClr val="bg1"/>
                </a:solidFill>
                <a:latin typeface="Avenir Next" panose="020B0503020202020204" pitchFamily="34" charset="0"/>
              </a:rPr>
              <a:t>.</a:t>
            </a:r>
          </a:p>
        </p:txBody>
      </p:sp>
    </p:spTree>
    <p:extLst>
      <p:ext uri="{BB962C8B-B14F-4D97-AF65-F5344CB8AC3E}">
        <p14:creationId xmlns:p14="http://schemas.microsoft.com/office/powerpoint/2010/main" val="1476252689"/>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BBAF616-EF16-6042-A8EB-0C3FA5F658E4}"/>
              </a:ext>
            </a:extLst>
          </p:cNvPr>
          <p:cNvSpPr>
            <a:spLocks noGrp="1"/>
          </p:cNvSpPr>
          <p:nvPr>
            <p:ph idx="1"/>
          </p:nvPr>
        </p:nvSpPr>
        <p:spPr>
          <a:xfrm>
            <a:off x="5537200" y="1970906"/>
            <a:ext cx="4727127" cy="4252912"/>
          </a:xfrm>
        </p:spPr>
        <p:txBody>
          <a:bodyPr>
            <a:normAutofit fontScale="85000" lnSpcReduction="10000"/>
          </a:bodyPr>
          <a:lstStyle/>
          <a:p>
            <a:pPr marL="0" indent="0" algn="ctr">
              <a:lnSpc>
                <a:spcPct val="140000"/>
              </a:lnSpc>
              <a:buNone/>
            </a:pPr>
            <a:r>
              <a:rPr lang="pl-PL" dirty="0">
                <a:solidFill>
                  <a:schemeClr val="bg1"/>
                </a:solidFill>
                <a:latin typeface="Avenir Next" panose="020B0503020202020204" pitchFamily="34" charset="0"/>
              </a:rPr>
              <a:t>CZY KIEDYKOLWIEK ZNALAZŁAŚ SIĘ W SYTUACJI, </a:t>
            </a:r>
            <a:r>
              <a:rPr lang="pl-PL" dirty="0">
                <a:solidFill>
                  <a:schemeClr val="bg1"/>
                </a:solidFill>
                <a:latin typeface="Avenir Next" panose="020B0503020202020204" pitchFamily="34" charset="0"/>
                <a:cs typeface="Aharoni" panose="02010803020104030203" pitchFamily="2" charset="-79"/>
              </a:rPr>
              <a:t>KIEDY DZIEJE SIĘ COŚ,</a:t>
            </a:r>
            <a:br>
              <a:rPr lang="pl-PL" dirty="0">
                <a:solidFill>
                  <a:schemeClr val="bg1"/>
                </a:solidFill>
                <a:latin typeface="Avenir Next" panose="020B0503020202020204" pitchFamily="34" charset="0"/>
                <a:cs typeface="Aharoni" panose="02010803020104030203" pitchFamily="2" charset="-79"/>
              </a:rPr>
            </a:br>
            <a:r>
              <a:rPr lang="pl-PL" b="1" dirty="0">
                <a:solidFill>
                  <a:schemeClr val="bg1"/>
                </a:solidFill>
                <a:latin typeface="Avenir Next" panose="020B0503020202020204" pitchFamily="34" charset="0"/>
                <a:cs typeface="Aharoni" panose="02010803020104030203" pitchFamily="2" charset="-79"/>
              </a:rPr>
              <a:t>CO WYMAGA OD CIEBIE CAŁKOWITEJ ZMIANY </a:t>
            </a:r>
            <a:r>
              <a:rPr lang="pl-PL" dirty="0">
                <a:solidFill>
                  <a:schemeClr val="bg1"/>
                </a:solidFill>
                <a:latin typeface="Avenir Next" panose="020B0503020202020204" pitchFamily="34" charset="0"/>
                <a:cs typeface="Aharoni" panose="02010803020104030203" pitchFamily="2" charset="-79"/>
              </a:rPr>
              <a:t>PUNKTU WIDZENIA</a:t>
            </a:r>
            <a:r>
              <a:rPr lang="en-US" dirty="0">
                <a:solidFill>
                  <a:schemeClr val="bg1"/>
                </a:solidFill>
                <a:latin typeface="Avenir Next" panose="020B0503020202020204" pitchFamily="34" charset="0"/>
                <a:cs typeface="Aharoni" panose="02010803020104030203" pitchFamily="2" charset="-79"/>
              </a:rPr>
              <a:t>?</a:t>
            </a:r>
          </a:p>
        </p:txBody>
      </p:sp>
      <p:sp>
        <p:nvSpPr>
          <p:cNvPr id="9" name="TextBox 8">
            <a:extLst>
              <a:ext uri="{FF2B5EF4-FFF2-40B4-BE49-F238E27FC236}">
                <a16:creationId xmlns:a16="http://schemas.microsoft.com/office/drawing/2014/main" id="{3AD93DCE-5EB7-6942-963B-3DE17C25594C}"/>
              </a:ext>
            </a:extLst>
          </p:cNvPr>
          <p:cNvSpPr txBox="1"/>
          <p:nvPr/>
        </p:nvSpPr>
        <p:spPr>
          <a:xfrm>
            <a:off x="657907" y="3031798"/>
            <a:ext cx="4384431" cy="1569660"/>
          </a:xfrm>
          <a:prstGeom prst="rect">
            <a:avLst/>
          </a:prstGeom>
          <a:noFill/>
        </p:spPr>
        <p:txBody>
          <a:bodyPr wrap="square" rtlCol="0">
            <a:spAutoFit/>
          </a:bodyPr>
          <a:lstStyle/>
          <a:p>
            <a:pPr algn="ctr"/>
            <a:r>
              <a:rPr lang="pl-PL" sz="4800" dirty="0">
                <a:solidFill>
                  <a:schemeClr val="bg1"/>
                </a:solidFill>
                <a:latin typeface="Avenir Next" panose="020B0503020202020204" pitchFamily="34" charset="0"/>
                <a:cs typeface="Aharoni" panose="02010803020104030203" pitchFamily="2" charset="-79"/>
              </a:rPr>
              <a:t>KONIECZNOŚĆ</a:t>
            </a:r>
            <a:r>
              <a:rPr lang="en-US" sz="4800" dirty="0">
                <a:solidFill>
                  <a:schemeClr val="bg1"/>
                </a:solidFill>
                <a:latin typeface="Avenir Next" panose="020B0503020202020204" pitchFamily="34" charset="0"/>
                <a:cs typeface="Aharoni" panose="02010803020104030203" pitchFamily="2" charset="-79"/>
              </a:rPr>
              <a:t> </a:t>
            </a:r>
            <a:r>
              <a:rPr lang="pl-PL" sz="4800" b="1" dirty="0">
                <a:solidFill>
                  <a:srgbClr val="935AB1"/>
                </a:solidFill>
                <a:latin typeface="Avenir Next" panose="020B0503020202020204" pitchFamily="34" charset="0"/>
                <a:cs typeface="Aharoni" panose="02010803020104030203" pitchFamily="2" charset="-79"/>
              </a:rPr>
              <a:t>ZMIAN</a:t>
            </a:r>
            <a:endParaRPr lang="en-US" sz="4800" b="1" dirty="0">
              <a:solidFill>
                <a:srgbClr val="935AB1"/>
              </a:solidFill>
              <a:latin typeface="Avenir Next" panose="020B0503020202020204" pitchFamily="34" charset="0"/>
              <a:cs typeface="Aharoni" panose="02010803020104030203" pitchFamily="2" charset="-79"/>
            </a:endParaRPr>
          </a:p>
        </p:txBody>
      </p:sp>
    </p:spTree>
    <p:extLst>
      <p:ext uri="{BB962C8B-B14F-4D97-AF65-F5344CB8AC3E}">
        <p14:creationId xmlns:p14="http://schemas.microsoft.com/office/powerpoint/2010/main" val="1052259485"/>
      </p:ext>
    </p:extLst>
  </p:cSld>
  <p:clrMapOvr>
    <a:masterClrMapping/>
  </p:clrMapOvr>
</p:sld>
</file>

<file path=ppt/theme/theme1.xml><?xml version="1.0" encoding="utf-8"?>
<a:theme xmlns:a="http://schemas.openxmlformats.org/drawingml/2006/main" name="Office Them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 Will Go-IDOP" id="{73B412CE-BC7E-6544-84A4-A88F39E91281}" vid="{19ADF58F-892F-8C4E-9406-28A52346C49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2.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3.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4.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5.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6.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docProps/app.xml><?xml version="1.0" encoding="utf-8"?>
<Properties xmlns="http://schemas.openxmlformats.org/officeDocument/2006/extended-properties" xmlns:vt="http://schemas.openxmlformats.org/officeDocument/2006/docPropsVTypes">
  <TotalTime>11266</TotalTime>
  <Words>4075</Words>
  <Application>Microsoft Office PowerPoint</Application>
  <PresentationFormat>Panoramiczny</PresentationFormat>
  <Paragraphs>254</Paragraphs>
  <Slides>25</Slides>
  <Notes>25</Notes>
  <HiddenSlides>0</HiddenSlides>
  <MMClips>0</MMClips>
  <ScaleCrop>false</ScaleCrop>
  <HeadingPairs>
    <vt:vector size="6" baseType="variant">
      <vt:variant>
        <vt:lpstr>Używane czcionki</vt:lpstr>
      </vt:variant>
      <vt:variant>
        <vt:i4>8</vt:i4>
      </vt:variant>
      <vt:variant>
        <vt:lpstr>Motyw</vt:lpstr>
      </vt:variant>
      <vt:variant>
        <vt:i4>1</vt:i4>
      </vt:variant>
      <vt:variant>
        <vt:lpstr>Tytuły slajdów</vt:lpstr>
      </vt:variant>
      <vt:variant>
        <vt:i4>25</vt:i4>
      </vt:variant>
    </vt:vector>
  </HeadingPairs>
  <TitlesOfParts>
    <vt:vector size="34" baseType="lpstr">
      <vt:lpstr>Aharoni</vt:lpstr>
      <vt:lpstr>Arial</vt:lpstr>
      <vt:lpstr>Arial Black</vt:lpstr>
      <vt:lpstr>Avenir Book</vt:lpstr>
      <vt:lpstr>Avenir Next</vt:lpstr>
      <vt:lpstr>Book Antiqua</vt:lpstr>
      <vt:lpstr>Calibri</vt:lpstr>
      <vt:lpstr>Trebuchet MS</vt:lpstr>
      <vt:lpstr>Office Theme</vt:lpstr>
      <vt:lpstr>PÓJDĘ</vt:lpstr>
      <vt:lpstr>OTWÓRZ</vt:lpstr>
      <vt:lpstr>HISTORIA 1 BYŁA PIĘKNA, MŁODA, NIEZAMĘŻNA </vt:lpstr>
      <vt:lpstr>Prezentacja programu PowerPoint</vt:lpstr>
      <vt:lpstr>Prezentacja programu PowerPoint</vt:lpstr>
      <vt:lpstr>Prezentacja programu PowerPoint</vt:lpstr>
      <vt:lpstr> HISTORIA 2 OTRZYMAŁA OD BOGA CZYTELNĄ WIADOMOŚĆ</vt:lpstr>
      <vt:lpstr> </vt:lpstr>
      <vt:lpstr>Prezentacja programu PowerPoint</vt:lpstr>
      <vt:lpstr>Prezentacja programu PowerPoint</vt:lpstr>
      <vt:lpstr>HISTORIA 3 WYRÓŻNIAŁA SIĘ, BO POŚLUBIŁA CUDZOZIEMCA </vt:lpstr>
      <vt:lpstr>Prezentacja programu PowerPoint</vt:lpstr>
      <vt:lpstr>Prezentacja programu PowerPoint</vt:lpstr>
      <vt:lpstr>Prezentacja programu PowerPoint</vt:lpstr>
      <vt:lpstr>HISTORIA 4 „ZROBIŁ CO?” BYŁA W SZOKU! </vt:lpstr>
      <vt:lpstr>Prezentacja programu PowerPoint</vt:lpstr>
      <vt:lpstr>Prezentacja programu PowerPoint</vt:lpstr>
      <vt:lpstr>Prezentacja programu PowerPoint</vt:lpstr>
      <vt:lpstr>HISTORIA 5 BYŁ W STANIE WIDZIEĆ PRZYSZŁOŚĆ BYŁ PRZYWÓDCĄ Z WIZJĄ </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WILL GO</dc:title>
  <dc:creator>Arrais, Raquel</dc:creator>
  <cp:lastModifiedBy>Michal Fijalkowski</cp:lastModifiedBy>
  <cp:revision>140</cp:revision>
  <dcterms:created xsi:type="dcterms:W3CDTF">2020-10-03T20:35:28Z</dcterms:created>
  <dcterms:modified xsi:type="dcterms:W3CDTF">2021-01-27T15:51:46Z</dcterms:modified>
</cp:coreProperties>
</file>