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6"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l Fijalkowski" initials="MF" lastIdx="1" clrIdx="0">
    <p:extLst>
      <p:ext uri="{19B8F6BF-5375-455C-9EA6-DF929625EA0E}">
        <p15:presenceInfo xmlns:p15="http://schemas.microsoft.com/office/powerpoint/2012/main" userId="87adb7adae05396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765"/>
    <p:restoredTop sz="79116"/>
  </p:normalViewPr>
  <p:slideViewPr>
    <p:cSldViewPr snapToGrid="0" snapToObjects="1">
      <p:cViewPr varScale="1">
        <p:scale>
          <a:sx n="53" d="100"/>
          <a:sy n="53" d="100"/>
        </p:scale>
        <p:origin x="936" y="72"/>
      </p:cViewPr>
      <p:guideLst/>
    </p:cSldViewPr>
  </p:slideViewPr>
  <p:notesTextViewPr>
    <p:cViewPr>
      <p:scale>
        <a:sx n="100" d="100"/>
        <a:sy n="100" d="100"/>
      </p:scale>
      <p:origin x="0" y="-14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5C12BD-ECA0-5045-8EC3-ABBC873AB73E}" type="datetimeFigureOut">
              <a:rPr lang="en-US" smtClean="0"/>
              <a:t>1/27/2021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8B049-FAD7-A546-98DC-54B995A1B64B}" type="slidenum">
              <a:rPr lang="en-US" smtClean="0"/>
              <a:t>‹#›</a:t>
            </a:fld>
            <a:endParaRPr lang="en-US"/>
          </a:p>
        </p:txBody>
      </p:sp>
    </p:spTree>
    <p:extLst>
      <p:ext uri="{BB962C8B-B14F-4D97-AF65-F5344CB8AC3E}">
        <p14:creationId xmlns:p14="http://schemas.microsoft.com/office/powerpoint/2010/main" val="2401035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dirty="0" err="1">
                <a:solidFill>
                  <a:schemeClr val="tx1"/>
                </a:solidFill>
                <a:effectLst/>
                <a:latin typeface="+mn-lt"/>
                <a:ea typeface="+mn-ea"/>
                <a:cs typeface="+mn-cs"/>
              </a:rPr>
              <a:t>Aut</a:t>
            </a:r>
            <a:r>
              <a:rPr lang="pl-PL" sz="1200" b="0" i="1" u="none" strike="noStrike" kern="1200" dirty="0" err="1">
                <a:solidFill>
                  <a:schemeClr val="tx1"/>
                </a:solidFill>
                <a:effectLst/>
                <a:latin typeface="+mn-lt"/>
                <a:ea typeface="+mn-ea"/>
                <a:cs typeface="+mn-cs"/>
              </a:rPr>
              <a:t>or</a:t>
            </a:r>
            <a:r>
              <a:rPr lang="en-US" sz="1200" b="0" i="1" u="none" strike="noStrike" kern="1200" dirty="0">
                <a:solidFill>
                  <a:schemeClr val="tx1"/>
                </a:solidFill>
                <a:effectLst/>
                <a:latin typeface="+mn-lt"/>
                <a:ea typeface="+mn-ea"/>
                <a:cs typeface="+mn-cs"/>
              </a:rPr>
              <a:t>: Zdravko Stefanovic – </a:t>
            </a:r>
            <a:r>
              <a:rPr lang="pl-PL" sz="1200" b="0" i="1" u="none" strike="noStrike" kern="1200" dirty="0">
                <a:solidFill>
                  <a:schemeClr val="tx1"/>
                </a:solidFill>
                <a:effectLst/>
                <a:latin typeface="+mn-lt"/>
                <a:ea typeface="+mn-ea"/>
                <a:cs typeface="+mn-cs"/>
              </a:rPr>
              <a:t>profesor studiów biblijnych Szkoły Teologicznej na Uniwersytecie Walla </a:t>
            </a:r>
            <a:r>
              <a:rPr lang="pl-PL" sz="1200" b="0" i="1" u="none" strike="noStrike" kern="1200" dirty="0" err="1">
                <a:solidFill>
                  <a:schemeClr val="tx1"/>
                </a:solidFill>
                <a:effectLst/>
                <a:latin typeface="+mn-lt"/>
                <a:ea typeface="+mn-ea"/>
                <a:cs typeface="+mn-cs"/>
              </a:rPr>
              <a:t>Walla</a:t>
            </a:r>
            <a:r>
              <a:rPr lang="en-US" sz="1200" b="0" i="1" u="none" strike="noStrike"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1</a:t>
            </a:fld>
            <a:endParaRPr lang="en-US"/>
          </a:p>
        </p:txBody>
      </p:sp>
    </p:spTree>
    <p:extLst>
      <p:ext uri="{BB962C8B-B14F-4D97-AF65-F5344CB8AC3E}">
        <p14:creationId xmlns:p14="http://schemas.microsoft.com/office/powerpoint/2010/main" val="1473951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Modlitwa Salomona o Świątynię zaczynała się słowami, „PANIE, Boże Izraela, nie ma Boga w górze na niebie ani w dole na ziemi podobnego tobie” (1 </a:t>
            </a:r>
            <a:r>
              <a:rPr lang="pl-PL" sz="1200" b="0" i="0" u="none" strike="noStrike" kern="1200" dirty="0" err="1">
                <a:solidFill>
                  <a:schemeClr val="tx1"/>
                </a:solidFill>
                <a:effectLst/>
                <a:latin typeface="+mn-lt"/>
                <a:ea typeface="+mn-ea"/>
                <a:cs typeface="+mn-cs"/>
              </a:rPr>
              <a:t>Krl</a:t>
            </a:r>
            <a:r>
              <a:rPr lang="pl-PL" sz="1200" b="0" i="0" u="none" strike="noStrike" kern="1200" dirty="0">
                <a:solidFill>
                  <a:schemeClr val="tx1"/>
                </a:solidFill>
                <a:effectLst/>
                <a:latin typeface="+mn-lt"/>
                <a:ea typeface="+mn-ea"/>
                <a:cs typeface="+mn-cs"/>
              </a:rPr>
              <a:t> 8,23 UBG). Podobnie modlił się król </a:t>
            </a:r>
            <a:r>
              <a:rPr lang="pl-PL" sz="1200" b="0" i="0" u="none" strike="noStrike" kern="1200" dirty="0" err="1">
                <a:solidFill>
                  <a:schemeClr val="tx1"/>
                </a:solidFill>
                <a:effectLst/>
                <a:latin typeface="+mn-lt"/>
                <a:ea typeface="+mn-ea"/>
                <a:cs typeface="+mn-cs"/>
              </a:rPr>
              <a:t>Jehoszafat</a:t>
            </a:r>
            <a:r>
              <a:rPr lang="pl-PL" sz="1200" b="0" i="0" u="none" strike="noStrike" kern="1200" dirty="0">
                <a:solidFill>
                  <a:schemeClr val="tx1"/>
                </a:solidFill>
                <a:effectLst/>
                <a:latin typeface="+mn-lt"/>
                <a:ea typeface="+mn-ea"/>
                <a:cs typeface="+mn-cs"/>
              </a:rPr>
              <a:t>, gdy groziło mu niebezpieczeństwo: „PANIE, Boże naszych ojców! Czy ty nie jesteś sam Bogiem na niebie? Czy nie ty panujesz nad wszystkimi królestwami narodów? Czy nie w twoich rękach jest moc i siła, tak że nie ma nikogo, kto by mógł się ostać przed tobą?” (2 </a:t>
            </a:r>
            <a:r>
              <a:rPr lang="pl-PL" sz="1200" b="0" i="0" u="none" strike="noStrike" kern="1200" dirty="0" err="1">
                <a:solidFill>
                  <a:schemeClr val="tx1"/>
                </a:solidFill>
                <a:effectLst/>
                <a:latin typeface="+mn-lt"/>
                <a:ea typeface="+mn-ea"/>
                <a:cs typeface="+mn-cs"/>
              </a:rPr>
              <a:t>Krn</a:t>
            </a:r>
            <a:r>
              <a:rPr lang="pl-PL" sz="1200" b="0" i="0" u="none" strike="noStrike" kern="1200" dirty="0">
                <a:solidFill>
                  <a:schemeClr val="tx1"/>
                </a:solidFill>
                <a:effectLst/>
                <a:latin typeface="+mn-lt"/>
                <a:ea typeface="+mn-ea"/>
                <a:cs typeface="+mn-cs"/>
              </a:rPr>
              <a:t> 20,6 UBG). Prorok </a:t>
            </a:r>
            <a:r>
              <a:rPr lang="pl-PL" sz="1200" b="0" i="0" u="none" strike="noStrike" kern="1200" dirty="0" err="1">
                <a:solidFill>
                  <a:schemeClr val="tx1"/>
                </a:solidFill>
                <a:effectLst/>
                <a:latin typeface="+mn-lt"/>
                <a:ea typeface="+mn-ea"/>
                <a:cs typeface="+mn-cs"/>
              </a:rPr>
              <a:t>Habakuk</a:t>
            </a:r>
            <a:r>
              <a:rPr lang="pl-PL" sz="1200" b="0" i="0" u="none" strike="noStrike" kern="1200" dirty="0">
                <a:solidFill>
                  <a:schemeClr val="tx1"/>
                </a:solidFill>
                <a:effectLst/>
                <a:latin typeface="+mn-lt"/>
                <a:ea typeface="+mn-ea"/>
                <a:cs typeface="+mn-cs"/>
              </a:rPr>
              <a:t> zaczął swoją modlitwę od słów „Panie! Słyszałem od ciebie wieść, widziałem, Panie, twoje dzieło.” (Ha 3,2 BW). Kiedy wierzącym groziły prześladowania, modlili się słowami, „Panie, ty jesteś Bogiem, który uczynił niebo, ziemię, morze i wszystko, co w nich jest” (</a:t>
            </a:r>
            <a:r>
              <a:rPr lang="pl-PL" sz="1200" b="0" i="0" u="none" strike="noStrike" kern="1200" dirty="0" err="1">
                <a:solidFill>
                  <a:schemeClr val="tx1"/>
                </a:solidFill>
                <a:effectLst/>
                <a:latin typeface="+mn-lt"/>
                <a:ea typeface="+mn-ea"/>
                <a:cs typeface="+mn-cs"/>
              </a:rPr>
              <a:t>Dz</a:t>
            </a:r>
            <a:r>
              <a:rPr lang="pl-PL" sz="1200" b="0" i="0" u="none" strike="noStrike" kern="1200" dirty="0">
                <a:solidFill>
                  <a:schemeClr val="tx1"/>
                </a:solidFill>
                <a:effectLst/>
                <a:latin typeface="+mn-lt"/>
                <a:ea typeface="+mn-ea"/>
                <a:cs typeface="+mn-cs"/>
              </a:rPr>
              <a:t> 4,24 UBG).</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Nie oznacza to, że bohaterowie Biblii nie modlili się o codzienne potrzeby. Wręcz przeciwnie, często się o nie modlili. Ale modlitwy zaczynali od oddawania czci Bogu, oddawania mu chwały za Jego moc i łaskę, a dopiero potem skupiali się na pozostałych potrzebach.</a:t>
            </a:r>
          </a:p>
          <a:p>
            <a:endParaRPr lang="en-US" sz="1200" b="0" i="0" u="none" strike="noStrike" kern="1200" dirty="0">
              <a:solidFill>
                <a:schemeClr val="tx1"/>
              </a:solidFill>
              <a:effectLst/>
              <a:latin typeface="+mn-lt"/>
              <a:ea typeface="+mn-ea"/>
              <a:cs typeface="+mn-cs"/>
            </a:endParaRPr>
          </a:p>
          <a:p>
            <a:r>
              <a:rPr lang="pl-PL" sz="1200" dirty="0">
                <a:latin typeface="OFL Sorts Mill Goudy TT" panose="02000503000000000000" pitchFamily="2" charset="0"/>
              </a:rPr>
              <a:t>Gdy mowa o modlitwie, zarówno Jezus jak i Biblia uczą nas, by najpierw skupiać się na tym, co jest najważniejsze</a:t>
            </a:r>
            <a:r>
              <a:rPr lang="en-US" sz="1200" dirty="0">
                <a:latin typeface="OFL Sorts Mill Goudy TT" panose="02000503000000000000" pitchFamily="2" charset="0"/>
              </a:rPr>
              <a:t>.</a:t>
            </a:r>
          </a:p>
          <a:p>
            <a:br>
              <a:rPr lang="en-US" dirty="0"/>
            </a:b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10</a:t>
            </a:fld>
            <a:endParaRPr lang="en-US"/>
          </a:p>
        </p:txBody>
      </p:sp>
    </p:spTree>
    <p:extLst>
      <p:ext uri="{BB962C8B-B14F-4D97-AF65-F5344CB8AC3E}">
        <p14:creationId xmlns:p14="http://schemas.microsoft.com/office/powerpoint/2010/main" val="773888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i="0" u="none" strike="noStrike" kern="1200" dirty="0">
                <a:solidFill>
                  <a:schemeClr val="tx1"/>
                </a:solidFill>
                <a:effectLst/>
                <a:latin typeface="+mn-lt"/>
                <a:ea typeface="+mn-ea"/>
                <a:cs typeface="+mn-cs"/>
              </a:rPr>
              <a:t>Nie zmieniać, a być zmienianym</a:t>
            </a:r>
            <a:endParaRPr lang="en-US" sz="1200" b="1" i="0" u="none" strike="noStrike" kern="1200" dirty="0">
              <a:solidFill>
                <a:schemeClr val="tx1"/>
              </a:solidFill>
              <a:effectLst/>
              <a:latin typeface="+mn-lt"/>
              <a:ea typeface="+mn-ea"/>
              <a:cs typeface="+mn-cs"/>
            </a:endParaRPr>
          </a:p>
          <a:p>
            <a:br>
              <a:rPr lang="en-US" sz="1200" b="0" i="0" u="none" strike="noStrike" kern="1200" dirty="0">
                <a:solidFill>
                  <a:schemeClr val="tx1"/>
                </a:solidFill>
                <a:effectLst/>
                <a:latin typeface="+mn-lt"/>
                <a:ea typeface="+mn-ea"/>
                <a:cs typeface="+mn-cs"/>
              </a:rPr>
            </a:br>
            <a:r>
              <a:rPr lang="pl-PL" sz="1200" b="0" i="0" u="none" strike="noStrike" kern="1200" dirty="0">
                <a:solidFill>
                  <a:schemeClr val="tx1"/>
                </a:solidFill>
                <a:effectLst/>
                <a:latin typeface="+mn-lt"/>
                <a:ea typeface="+mn-ea"/>
                <a:cs typeface="+mn-cs"/>
              </a:rPr>
              <a:t>W słowach Jezusa „niech się dzieje twoja wola na ziemi, tak jak w niebie” (Mt 6,10 UBG) kryje się ważne stwierdzenie. Dalej następuje słowo „Amen” (werset 13 UBG), zwyczajowe zakończenie modlitwy, tak dzisiaj jak i w czasach Biblijnych.</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Wiele z nas zdaje sobie sprawę, że „Amen” oznacza „Niech tak się stanie!”. To, czego niektórzy mogą nie wiedzieć, to fakt, że „Amen” na końcu modlitwy nie jest zatwierdzeniem życzeń modlącej się osoby, ale zgodą na realizację Bożych planów w jej życiu. To prośba o to, by Boża wola mogła się wypełnić. </a:t>
            </a:r>
            <a:r>
              <a:rPr lang="pl-PL" sz="1200" dirty="0">
                <a:latin typeface="OFL Sorts Mill Goudy TT" panose="02000503000000000000" pitchFamily="2" charset="0"/>
              </a:rPr>
              <a:t>Gdy mówimy „Amen”, jest to deklaracja naszej gotowości do poddania się Bogu i zaakceptowania Jego woli.</a:t>
            </a: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11</a:t>
            </a:fld>
            <a:endParaRPr lang="en-US"/>
          </a:p>
        </p:txBody>
      </p:sp>
    </p:spTree>
    <p:extLst>
      <p:ext uri="{BB962C8B-B14F-4D97-AF65-F5344CB8AC3E}">
        <p14:creationId xmlns:p14="http://schemas.microsoft.com/office/powerpoint/2010/main" val="1722987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a:latin typeface="OFL Sorts Mill Goudy TT" panose="02000503000000000000" pitchFamily="2" charset="0"/>
              </a:rPr>
              <a:t>Prawdziwym celem modlitwy nie jest próba zmiany Bożych planów wobec nas czy wobec tych, za których się modlimy. Ma ona raczej zmienić nas i sprawić, byśmy poddali się Jego woli. Oto dlaczego Jezus modlił się w </a:t>
            </a:r>
            <a:r>
              <a:rPr lang="pl-PL" dirty="0" err="1">
                <a:latin typeface="OFL Sorts Mill Goudy TT" panose="02000503000000000000" pitchFamily="2" charset="0"/>
              </a:rPr>
              <a:t>Getsemane</a:t>
            </a:r>
            <a:r>
              <a:rPr lang="pl-PL" dirty="0">
                <a:latin typeface="OFL Sorts Mill Goudy TT" panose="02000503000000000000" pitchFamily="2" charset="0"/>
              </a:rPr>
              <a:t>: „niech się stanie nie jak ja chcę, ale jak ty.” </a:t>
            </a:r>
            <a:r>
              <a:rPr lang="en-US" dirty="0">
                <a:latin typeface="OFL Sorts Mill Goudy TT" panose="02000503000000000000" pitchFamily="2" charset="0"/>
              </a:rPr>
              <a:t>(M</a:t>
            </a:r>
            <a:r>
              <a:rPr lang="pl-PL" dirty="0">
                <a:latin typeface="OFL Sorts Mill Goudy TT" panose="02000503000000000000" pitchFamily="2" charset="0"/>
              </a:rPr>
              <a:t>t</a:t>
            </a:r>
            <a:r>
              <a:rPr lang="en-US" dirty="0">
                <a:latin typeface="OFL Sorts Mill Goudy TT" panose="02000503000000000000" pitchFamily="2" charset="0"/>
              </a:rPr>
              <a:t> </a:t>
            </a:r>
            <a:r>
              <a:rPr lang="en-US" dirty="0"/>
              <a:t>26</a:t>
            </a:r>
            <a:r>
              <a:rPr lang="pl-PL" dirty="0"/>
              <a:t>,</a:t>
            </a:r>
            <a:r>
              <a:rPr lang="en-US" dirty="0"/>
              <a:t>39</a:t>
            </a:r>
            <a:r>
              <a:rPr lang="pl-PL" dirty="0"/>
              <a:t> UBG</a:t>
            </a:r>
            <a:r>
              <a:rPr lang="en-US" dirty="0"/>
              <a:t>).</a:t>
            </a:r>
          </a:p>
          <a:p>
            <a:endParaRPr lang="pl-PL" sz="1200" b="0" i="0" u="none" strike="noStrike" kern="1200" dirty="0">
              <a:solidFill>
                <a:schemeClr val="tx1"/>
              </a:solidFill>
              <a:effectLst/>
              <a:latin typeface="+mn-lt"/>
              <a:ea typeface="+mn-ea"/>
              <a:cs typeface="+mn-cs"/>
            </a:endParaRPr>
          </a:p>
          <a:p>
            <a:r>
              <a:rPr lang="pl-PL" dirty="0">
                <a:latin typeface="OFL Sorts Mill Goudy TT" panose="02000503000000000000" pitchFamily="2" charset="0"/>
              </a:rPr>
              <a:t>Psalmista wyznaje na początku swojej modlitwy: </a:t>
            </a:r>
            <a:r>
              <a:rPr lang="en-US" dirty="0">
                <a:latin typeface="OFL Sorts Mill Goudy TT" panose="02000503000000000000" pitchFamily="2" charset="0"/>
              </a:rPr>
              <a:t>„</a:t>
            </a:r>
            <a:r>
              <a:rPr lang="pl-PL" dirty="0">
                <a:latin typeface="OFL Sorts Mill Goudy TT" panose="02000503000000000000" pitchFamily="2" charset="0"/>
              </a:rPr>
              <a:t>zanim na moim języku pojawi się słowo, ty, PANIE, już je znasz</a:t>
            </a:r>
            <a:r>
              <a:rPr lang="en-US" dirty="0">
                <a:latin typeface="OFL Sorts Mill Goudy TT" panose="02000503000000000000" pitchFamily="2" charset="0"/>
              </a:rPr>
              <a:t>" (Ps </a:t>
            </a:r>
            <a:r>
              <a:rPr lang="en-US" dirty="0"/>
              <a:t>139</a:t>
            </a:r>
            <a:r>
              <a:rPr lang="pl-PL" dirty="0"/>
              <a:t>,4 UBG</a:t>
            </a:r>
            <a:r>
              <a:rPr lang="en-US" dirty="0"/>
              <a:t>). </a:t>
            </a:r>
            <a:r>
              <a:rPr lang="pl-PL" dirty="0">
                <a:latin typeface="OFL Sorts Mill Goudy TT" panose="02000503000000000000" pitchFamily="2" charset="0"/>
              </a:rPr>
              <a:t>Modlitwę kończy prośbą</a:t>
            </a:r>
            <a:r>
              <a:rPr lang="en-US" dirty="0">
                <a:latin typeface="OFL Sorts Mill Goudy TT" panose="02000503000000000000" pitchFamily="2" charset="0"/>
              </a:rPr>
              <a:t>: "</a:t>
            </a:r>
            <a:r>
              <a:rPr lang="pl-PL" dirty="0">
                <a:latin typeface="OFL Sorts Mill Goudy TT" panose="02000503000000000000" pitchFamily="2" charset="0"/>
              </a:rPr>
              <a:t>Przeniknij mnie, Boże, i poznaj moje serce; wypróbuj mnie i poznaj moje myśli; I zobacz, czy jest we mnie droga nieprawości, a prowadź mnie drogą wieczną.</a:t>
            </a:r>
            <a:r>
              <a:rPr lang="en-US" dirty="0">
                <a:latin typeface="OFL Sorts Mill Goudy TT" panose="02000503000000000000" pitchFamily="2" charset="0"/>
              </a:rPr>
              <a:t>" (</a:t>
            </a:r>
            <a:r>
              <a:rPr lang="pl-PL" dirty="0">
                <a:latin typeface="OFL Sorts Mill Goudy TT" panose="02000503000000000000" pitchFamily="2" charset="0"/>
              </a:rPr>
              <a:t>wersety</a:t>
            </a:r>
            <a:r>
              <a:rPr lang="en-US" dirty="0">
                <a:latin typeface="OFL Sorts Mill Goudy TT" panose="02000503000000000000" pitchFamily="2" charset="0"/>
              </a:rPr>
              <a:t> </a:t>
            </a:r>
            <a:r>
              <a:rPr lang="en-US" dirty="0"/>
              <a:t>23, 24).</a:t>
            </a:r>
          </a:p>
          <a:p>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12</a:t>
            </a:fld>
            <a:endParaRPr lang="en-US"/>
          </a:p>
        </p:txBody>
      </p:sp>
    </p:spTree>
    <p:extLst>
      <p:ext uri="{BB962C8B-B14F-4D97-AF65-F5344CB8AC3E}">
        <p14:creationId xmlns:p14="http://schemas.microsoft.com/office/powerpoint/2010/main" val="424343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Kościół chrześcijański powstał w atmosferze modlitwy. Zarówno jego założyciele, jak i członkowie codziennie szukali Bożego prowadzenia </a:t>
            </a:r>
            <a:r>
              <a:rPr lang="en-US" sz="1200" dirty="0">
                <a:latin typeface="OFL Sorts Mill Goudy TT" panose="02000503000000000000" pitchFamily="2" charset="0"/>
              </a:rPr>
              <a:t>(</a:t>
            </a:r>
            <a:r>
              <a:rPr lang="pl-PL" sz="1200" dirty="0" err="1">
                <a:latin typeface="OFL Sorts Mill Goudy TT" panose="02000503000000000000" pitchFamily="2" charset="0"/>
              </a:rPr>
              <a:t>Dz</a:t>
            </a:r>
            <a:r>
              <a:rPr lang="en-US" sz="1200" dirty="0">
                <a:latin typeface="OFL Sorts Mill Goudy TT" panose="02000503000000000000" pitchFamily="2" charset="0"/>
              </a:rPr>
              <a:t> </a:t>
            </a:r>
            <a:r>
              <a:rPr lang="en-US" sz="1200" dirty="0"/>
              <a:t>1</a:t>
            </a:r>
            <a:r>
              <a:rPr lang="pl-PL" sz="1200" dirty="0"/>
              <a:t>,</a:t>
            </a:r>
            <a:r>
              <a:rPr lang="en-US" sz="1200" dirty="0"/>
              <a:t>4; 2</a:t>
            </a:r>
            <a:r>
              <a:rPr lang="pl-PL" sz="1200" dirty="0"/>
              <a:t>,</a:t>
            </a:r>
            <a:r>
              <a:rPr lang="en-US" sz="1200" dirty="0"/>
              <a:t>4</a:t>
            </a:r>
            <a:r>
              <a:rPr lang="pl-PL" sz="1200" dirty="0"/>
              <a:t>.</a:t>
            </a:r>
            <a:r>
              <a:rPr lang="en-US" sz="1200" dirty="0"/>
              <a:t>42</a:t>
            </a:r>
            <a:r>
              <a:rPr lang="en-US" sz="1200" dirty="0">
                <a:latin typeface="OFL Sorts Mill Goudy TT" panose="02000503000000000000" pitchFamily="2" charset="0"/>
              </a:rPr>
              <a:t>). </a:t>
            </a:r>
            <a:r>
              <a:rPr lang="pl-PL" sz="1200" b="0" i="0" u="none" strike="noStrike" kern="1200" dirty="0">
                <a:solidFill>
                  <a:schemeClr val="tx1"/>
                </a:solidFill>
                <a:effectLst/>
                <a:latin typeface="+mn-lt"/>
                <a:ea typeface="+mn-ea"/>
                <a:cs typeface="+mn-cs"/>
              </a:rPr>
              <a:t>W tym okresie modlitwa była najpotężniejszym narzędziem, jakie Chrześcijanie mieli do dyspozycji by stawić czoła przeciwnościom i prześladowaniom. W taki sposób kościół był stopniowo kształtowany zgodnie z zamysłem swojego Mistrza.</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To samo można powiedzieć o Pawle. Pan opisał go Swojemu uczniowi, Ananiaszowi, mówiąc po prostu: </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oto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bowiem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się</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modli</a:t>
            </a:r>
            <a:r>
              <a:rPr lang="en-US" sz="1200" b="0" i="0" u="none" strike="noStrike" kern="1200" dirty="0">
                <a:solidFill>
                  <a:schemeClr val="tx1"/>
                </a:solidFill>
                <a:effectLst/>
                <a:latin typeface="+mn-lt"/>
                <a:ea typeface="+mn-ea"/>
                <a:cs typeface="+mn-cs"/>
              </a:rPr>
              <a:t>" (</a:t>
            </a:r>
            <a:r>
              <a:rPr lang="pl-PL" sz="1200" b="0" i="0" u="none" strike="noStrike" kern="1200" dirty="0" err="1">
                <a:solidFill>
                  <a:schemeClr val="tx1"/>
                </a:solidFill>
                <a:effectLst/>
                <a:latin typeface="+mn-lt"/>
                <a:ea typeface="+mn-ea"/>
                <a:cs typeface="+mn-cs"/>
              </a:rPr>
              <a:t>Dz</a:t>
            </a:r>
            <a:r>
              <a:rPr lang="pl-PL"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9</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11</a:t>
            </a:r>
            <a:r>
              <a:rPr lang="pl-PL" sz="1200" b="0" i="0" u="none" strike="noStrike" kern="1200" dirty="0">
                <a:solidFill>
                  <a:schemeClr val="tx1"/>
                </a:solidFill>
                <a:effectLst/>
                <a:latin typeface="+mn-lt"/>
                <a:ea typeface="+mn-ea"/>
                <a:cs typeface="+mn-cs"/>
              </a:rPr>
              <a:t> UBG</a:t>
            </a:r>
            <a:r>
              <a:rPr lang="en-US" sz="1200" b="0" i="0"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Gdy Paweł stał się człowiekiem modlitwy, został uczyniony apostołem i pierwszym misjonarzem Jezusa Chrystusa dla pogan</a:t>
            </a:r>
            <a:r>
              <a:rPr lang="en-US" sz="1200" b="0" i="0"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Dzięki modlitwie Duch Święty dał mu mądrość i zrozumienie, których Paweł potrzebował do służby</a:t>
            </a:r>
            <a:r>
              <a:rPr lang="en-US" sz="1200" b="0" i="0" u="none" strike="noStrike" kern="1200" dirty="0">
                <a:solidFill>
                  <a:schemeClr val="tx1"/>
                </a:solidFill>
                <a:effectLst/>
                <a:latin typeface="+mn-lt"/>
                <a:ea typeface="+mn-ea"/>
                <a:cs typeface="+mn-cs"/>
              </a:rPr>
              <a:t>.</a:t>
            </a: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Chrześcijanie modlą się do Boga z otwartym sercem i umysłem, odpowiedzi zostawiając Bogu. Prorok Amos mówił: </a:t>
            </a:r>
            <a:r>
              <a:rPr lang="en-US" sz="1200" b="0" i="0" u="none" strike="noStrike" kern="1200" dirty="0">
                <a:solidFill>
                  <a:schemeClr val="tx1"/>
                </a:solidFill>
                <a:effectLst/>
                <a:latin typeface="+mn-lt"/>
                <a:ea typeface="+mn-ea"/>
                <a:cs typeface="+mn-cs"/>
              </a:rPr>
              <a:t>"</a:t>
            </a:r>
            <a:r>
              <a:rPr lang="pl-PL" sz="1200" b="0" i="0" u="none" strike="noStrike" kern="1200" dirty="0">
                <a:solidFill>
                  <a:schemeClr val="tx1"/>
                </a:solidFill>
                <a:effectLst/>
                <a:latin typeface="+mn-lt"/>
                <a:ea typeface="+mn-ea"/>
                <a:cs typeface="+mn-cs"/>
              </a:rPr>
              <a:t>Szukajcie dobra, a nie zła, abyście żyli. (…) Może wtedy PAN, Bóg zastępów, zlituje się nad resztką Józefa. </a:t>
            </a:r>
            <a:r>
              <a:rPr lang="en-US" sz="1200" b="0" i="0" u="none" strike="noStrike" kern="1200" dirty="0">
                <a:solidFill>
                  <a:schemeClr val="tx1"/>
                </a:solidFill>
                <a:effectLst/>
                <a:latin typeface="+mn-lt"/>
                <a:ea typeface="+mn-ea"/>
                <a:cs typeface="+mn-cs"/>
              </a:rPr>
              <a:t>" (Am 5</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14</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15</a:t>
            </a:r>
            <a:r>
              <a:rPr lang="pl-PL" sz="1200" b="0" i="0" u="none" strike="noStrike" kern="1200" dirty="0">
                <a:solidFill>
                  <a:schemeClr val="tx1"/>
                </a:solidFill>
                <a:effectLst/>
                <a:latin typeface="+mn-lt"/>
                <a:ea typeface="+mn-ea"/>
                <a:cs typeface="+mn-cs"/>
              </a:rPr>
              <a:t> UBG</a:t>
            </a:r>
            <a:r>
              <a:rPr lang="en-US" sz="1200" b="0" i="0"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Takie same nauki znaleźć można w księdze Joela</a:t>
            </a:r>
            <a:r>
              <a:rPr lang="en-US" sz="1200" b="0" i="0"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Rozdzierajcie swoje serca, a nie swoje szaty,(…) Któż wie, czy [Bóg] nie zawróci i nie będzie mu żal</a:t>
            </a:r>
            <a:r>
              <a:rPr lang="en-US" sz="1200" b="0" i="0" u="none" strike="noStrike" kern="1200" dirty="0">
                <a:solidFill>
                  <a:schemeClr val="tx1"/>
                </a:solidFill>
                <a:effectLst/>
                <a:latin typeface="+mn-lt"/>
                <a:ea typeface="+mn-ea"/>
                <a:cs typeface="+mn-cs"/>
              </a:rPr>
              <a:t>" (J</a:t>
            </a:r>
            <a:r>
              <a:rPr lang="pl-PL" sz="1200" b="0" i="0" u="none" strike="noStrike" kern="1200" dirty="0">
                <a:solidFill>
                  <a:schemeClr val="tx1"/>
                </a:solidFill>
                <a:effectLst/>
                <a:latin typeface="+mn-lt"/>
                <a:ea typeface="+mn-ea"/>
                <a:cs typeface="+mn-cs"/>
              </a:rPr>
              <a:t>l</a:t>
            </a:r>
            <a:r>
              <a:rPr lang="en-US" sz="1200" b="0" i="0" u="none" strike="noStrike" kern="1200" dirty="0">
                <a:solidFill>
                  <a:schemeClr val="tx1"/>
                </a:solidFill>
                <a:effectLst/>
                <a:latin typeface="+mn-lt"/>
                <a:ea typeface="+mn-ea"/>
                <a:cs typeface="+mn-cs"/>
              </a:rPr>
              <a:t> 2</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13</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14</a:t>
            </a:r>
            <a:r>
              <a:rPr lang="pl-PL" sz="1200" b="0" i="0" u="none" strike="noStrike" kern="1200" dirty="0">
                <a:solidFill>
                  <a:schemeClr val="tx1"/>
                </a:solidFill>
                <a:effectLst/>
                <a:latin typeface="+mn-lt"/>
                <a:ea typeface="+mn-ea"/>
                <a:cs typeface="+mn-cs"/>
              </a:rPr>
              <a:t> UBG</a:t>
            </a:r>
            <a:r>
              <a:rPr lang="en-US" sz="1200" b="0" i="0" u="none" strike="noStrike"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13</a:t>
            </a:fld>
            <a:endParaRPr lang="en-US"/>
          </a:p>
        </p:txBody>
      </p:sp>
    </p:spTree>
    <p:extLst>
      <p:ext uri="{BB962C8B-B14F-4D97-AF65-F5344CB8AC3E}">
        <p14:creationId xmlns:p14="http://schemas.microsoft.com/office/powerpoint/2010/main" val="2430991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dirty="0">
                <a:latin typeface="OFL Sorts Mill Goudy TT" panose="02000503000000000000" pitchFamily="2" charset="0"/>
              </a:rPr>
              <a:t>Powyższe przykłady pokazują nam, że nasze modlitwy nie zmieniają Boga, ale zamiast tego my jesteśmy przekształcani i stajemy się gotowi przyjąć Jego wolę w naszym życiu. </a:t>
            </a:r>
          </a:p>
          <a:p>
            <a:endParaRPr lang="pl-PL" sz="1200" dirty="0">
              <a:latin typeface="OFL Sorts Mill Goudy TT" panose="02000503000000000000" pitchFamily="2" charset="0"/>
            </a:endParaRPr>
          </a:p>
          <a:p>
            <a:r>
              <a:rPr lang="pl-PL" sz="1200" dirty="0">
                <a:latin typeface="OFL Sorts Mill Goudy TT" panose="02000503000000000000" pitchFamily="2" charset="0"/>
              </a:rPr>
              <a:t>Z modlitwy Jezusa i z wielu innych modlitw z Biblii możemy wysnuć cztery wnioski.</a:t>
            </a:r>
            <a:endParaRPr lang="en-US" sz="1200" dirty="0">
              <a:latin typeface="OFL Sorts Mill Goudy TT" panose="02000503000000000000" pitchFamily="2" charset="0"/>
            </a:endParaRPr>
          </a:p>
        </p:txBody>
      </p:sp>
      <p:sp>
        <p:nvSpPr>
          <p:cNvPr id="4" name="Slide Number Placeholder 3"/>
          <p:cNvSpPr>
            <a:spLocks noGrp="1"/>
          </p:cNvSpPr>
          <p:nvPr>
            <p:ph type="sldNum" sz="quarter" idx="5"/>
          </p:nvPr>
        </p:nvSpPr>
        <p:spPr/>
        <p:txBody>
          <a:bodyPr/>
          <a:lstStyle/>
          <a:p>
            <a:fld id="{FA58B049-FAD7-A546-98DC-54B995A1B64B}" type="slidenum">
              <a:rPr lang="en-US" smtClean="0"/>
              <a:t>14</a:t>
            </a:fld>
            <a:endParaRPr lang="en-US"/>
          </a:p>
        </p:txBody>
      </p:sp>
    </p:spTree>
    <p:extLst>
      <p:ext uri="{BB962C8B-B14F-4D97-AF65-F5344CB8AC3E}">
        <p14:creationId xmlns:p14="http://schemas.microsoft.com/office/powerpoint/2010/main" val="1684152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pPr>
            <a:r>
              <a:rPr lang="pl-PL" sz="1200" b="1" dirty="0">
                <a:latin typeface="OFL Sorts Mill Goudy TT" panose="02000503000000000000" pitchFamily="2" charset="0"/>
              </a:rPr>
              <a:t>Pierwszy:</a:t>
            </a:r>
            <a:r>
              <a:rPr lang="en-US" sz="1200" dirty="0">
                <a:latin typeface="OFL Sorts Mill Goudy TT" panose="02000503000000000000" pitchFamily="2" charset="0"/>
              </a:rPr>
              <a:t> </a:t>
            </a:r>
            <a:r>
              <a:rPr lang="pl-PL" sz="1200" dirty="0">
                <a:latin typeface="OFL Sorts Mill Goudy TT" panose="02000503000000000000" pitchFamily="2" charset="0"/>
              </a:rPr>
              <a:t>Najlepszym sposobem, by nauczyć się modlić, jest – modlić się</a:t>
            </a:r>
            <a:r>
              <a:rPr lang="en-US" sz="1200" dirty="0">
                <a:latin typeface="OFL Sorts Mill Goudy TT" panose="02000503000000000000" pitchFamily="2" charset="0"/>
              </a:rPr>
              <a:t>.</a:t>
            </a:r>
            <a:endParaRPr lang="pl-PL" sz="1200" dirty="0">
              <a:latin typeface="OFL Sorts Mill Goudy TT" panose="02000503000000000000" pitchFamily="2" charset="0"/>
            </a:endParaRPr>
          </a:p>
          <a:p>
            <a:pPr>
              <a:lnSpc>
                <a:spcPct val="110000"/>
              </a:lnSpc>
            </a:pPr>
            <a:endParaRPr lang="en-US" sz="1200" dirty="0">
              <a:latin typeface="OFL Sorts Mill Goudy TT" panose="02000503000000000000" pitchFamily="2" charset="0"/>
            </a:endParaRPr>
          </a:p>
          <a:p>
            <a:pPr>
              <a:lnSpc>
                <a:spcPct val="110000"/>
              </a:lnSpc>
            </a:pPr>
            <a:r>
              <a:rPr lang="pl-PL" sz="1200" b="1" dirty="0">
                <a:latin typeface="OFL Sorts Mill Goudy TT" panose="02000503000000000000" pitchFamily="2" charset="0"/>
              </a:rPr>
              <a:t>Drugi:</a:t>
            </a:r>
            <a:r>
              <a:rPr lang="en-US" sz="1200" dirty="0">
                <a:latin typeface="OFL Sorts Mill Goudy TT" panose="02000503000000000000" pitchFamily="2" charset="0"/>
              </a:rPr>
              <a:t> </a:t>
            </a:r>
            <a:r>
              <a:rPr lang="pl-PL" sz="1200" dirty="0">
                <a:latin typeface="OFL Sorts Mill Goudy TT" panose="02000503000000000000" pitchFamily="2" charset="0"/>
              </a:rPr>
              <a:t>Bóg, do którego się modlimy, jest wielki, ale tak bliski, że możemy zwracać się do Niego „Ojcze” lub „Tato”, tak jak robił to Jezus</a:t>
            </a:r>
            <a:r>
              <a:rPr lang="en-US" sz="1200" dirty="0">
                <a:latin typeface="OFL Sorts Mill Goudy TT" panose="02000503000000000000" pitchFamily="2" charset="0"/>
              </a:rPr>
              <a:t>. </a:t>
            </a:r>
          </a:p>
          <a:p>
            <a:endParaRPr lang="pl-PL" sz="1200" b="0" i="0" u="none" strike="noStrike" kern="1200" dirty="0">
              <a:solidFill>
                <a:schemeClr val="tx1"/>
              </a:solidFill>
              <a:effectLst/>
              <a:latin typeface="+mn-lt"/>
              <a:ea typeface="+mn-ea"/>
              <a:cs typeface="+mn-cs"/>
            </a:endParaRPr>
          </a:p>
          <a:p>
            <a:r>
              <a:rPr lang="pl-PL" sz="1200" b="1" dirty="0">
                <a:latin typeface="OFL Sorts Mill Goudy TT" panose="02000503000000000000" pitchFamily="2" charset="0"/>
              </a:rPr>
              <a:t>Trzeci:</a:t>
            </a:r>
            <a:r>
              <a:rPr lang="en-US" sz="1200" dirty="0">
                <a:latin typeface="OFL Sorts Mill Goudy TT" panose="02000503000000000000" pitchFamily="2" charset="0"/>
              </a:rPr>
              <a:t> </a:t>
            </a:r>
            <a:r>
              <a:rPr lang="pl-PL" sz="1200" dirty="0">
                <a:latin typeface="OFL Sorts Mill Goudy TT" panose="02000503000000000000" pitchFamily="2" charset="0"/>
              </a:rPr>
              <a:t>Gdy się modlimy, powinnyśmy przedkładać sprawę </a:t>
            </a:r>
            <a:r>
              <a:rPr lang="pl-PL" sz="1200">
                <a:latin typeface="OFL Sorts Mill Goudy TT" panose="02000503000000000000" pitchFamily="2" charset="0"/>
              </a:rPr>
              <a:t>Bożego królestwa i </a:t>
            </a:r>
            <a:r>
              <a:rPr lang="pl-PL" sz="1200" dirty="0">
                <a:latin typeface="OFL Sorts Mill Goudy TT" panose="02000503000000000000" pitchFamily="2" charset="0"/>
              </a:rPr>
              <a:t>Bożej sprawiedliwości przed naszymi codziennymi problemami</a:t>
            </a:r>
            <a:r>
              <a:rPr lang="en-US" sz="1200" dirty="0">
                <a:latin typeface="OFL Sorts Mill Goudy TT" panose="02000503000000000000" pitchFamily="2" charset="0"/>
              </a:rPr>
              <a:t>.</a:t>
            </a:r>
            <a:endParaRPr lang="pl-PL" sz="1200" dirty="0">
              <a:latin typeface="OFL Sorts Mill Goudy TT" panose="02000503000000000000" pitchFamily="2" charset="0"/>
            </a:endParaRPr>
          </a:p>
          <a:p>
            <a:endParaRPr lang="pl-PL" sz="1200" b="0" i="0" u="none" strike="noStrike" kern="1200" dirty="0">
              <a:solidFill>
                <a:schemeClr val="tx1"/>
              </a:solidFill>
              <a:effectLst/>
              <a:latin typeface="+mn-lt"/>
              <a:ea typeface="+mn-ea"/>
              <a:cs typeface="+mn-cs"/>
            </a:endParaRPr>
          </a:p>
          <a:p>
            <a:pPr>
              <a:lnSpc>
                <a:spcPct val="110000"/>
              </a:lnSpc>
            </a:pPr>
            <a:r>
              <a:rPr lang="pl-PL" sz="1200" b="1" dirty="0">
                <a:latin typeface="OFL Sorts Mill Goudy TT" panose="02000503000000000000" pitchFamily="2" charset="0"/>
              </a:rPr>
              <a:t>Czwarty:</a:t>
            </a:r>
            <a:r>
              <a:rPr lang="en-US" sz="1200" dirty="0">
                <a:latin typeface="OFL Sorts Mill Goudy TT" panose="02000503000000000000" pitchFamily="2" charset="0"/>
              </a:rPr>
              <a:t> </a:t>
            </a:r>
            <a:r>
              <a:rPr lang="pl-PL" sz="1200" dirty="0">
                <a:latin typeface="OFL Sorts Mill Goudy TT" panose="02000503000000000000" pitchFamily="2" charset="0"/>
              </a:rPr>
              <a:t>Celem naszej modlitwy jest sprawić, byśmy byli gotowi do przyjęcia Bożej woli wobec nas, a nie zmienianie Boga czy Jego planów</a:t>
            </a:r>
            <a:r>
              <a:rPr lang="en-US" sz="1200" dirty="0">
                <a:latin typeface="OFL Sorts Mill Goudy TT" panose="02000503000000000000" pitchFamily="2" charset="0"/>
              </a:rPr>
              <a:t>.</a:t>
            </a:r>
          </a:p>
        </p:txBody>
      </p:sp>
      <p:sp>
        <p:nvSpPr>
          <p:cNvPr id="4" name="Slide Number Placeholder 3"/>
          <p:cNvSpPr>
            <a:spLocks noGrp="1"/>
          </p:cNvSpPr>
          <p:nvPr>
            <p:ph type="sldNum" sz="quarter" idx="5"/>
          </p:nvPr>
        </p:nvSpPr>
        <p:spPr/>
        <p:txBody>
          <a:bodyPr/>
          <a:lstStyle/>
          <a:p>
            <a:fld id="{FA58B049-FAD7-A546-98DC-54B995A1B64B}" type="slidenum">
              <a:rPr lang="en-US" smtClean="0"/>
              <a:t>15</a:t>
            </a:fld>
            <a:endParaRPr lang="en-US"/>
          </a:p>
        </p:txBody>
      </p:sp>
    </p:spTree>
    <p:extLst>
      <p:ext uri="{BB962C8B-B14F-4D97-AF65-F5344CB8AC3E}">
        <p14:creationId xmlns:p14="http://schemas.microsoft.com/office/powerpoint/2010/main" val="2353822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KIEDY JEZUS BYŁ NA ZIEMI, służył wielu potrzebującym. Niekiedy Jego uczniowie mieli wobec Niego wyjątkowe prośby. Jedna z najbardziej pamiętnych pojawiła się zaraz po tym, gdy Jezus skończył modlitwę. Powiedzieli: „Panie, naucz nas się modlić" (</a:t>
            </a:r>
            <a:r>
              <a:rPr lang="pl-PL" sz="1200" b="0" i="0" u="none" strike="noStrike" kern="1200" dirty="0" err="1">
                <a:solidFill>
                  <a:schemeClr val="tx1"/>
                </a:solidFill>
                <a:effectLst/>
                <a:latin typeface="+mn-lt"/>
                <a:ea typeface="+mn-ea"/>
                <a:cs typeface="+mn-cs"/>
              </a:rPr>
              <a:t>Łk</a:t>
            </a:r>
            <a:r>
              <a:rPr lang="pl-PL" sz="1200" b="0" i="0" u="none" strike="noStrike" kern="1200" dirty="0">
                <a:solidFill>
                  <a:schemeClr val="tx1"/>
                </a:solidFill>
                <a:effectLst/>
                <a:latin typeface="+mn-lt"/>
                <a:ea typeface="+mn-ea"/>
                <a:cs typeface="+mn-cs"/>
              </a:rPr>
              <a:t> 11,1 UBG)</a:t>
            </a:r>
          </a:p>
          <a:p>
            <a:endParaRPr lang="pl-PL"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Żadna prośba nie trafiała w próżnię</a:t>
            </a:r>
            <a:r>
              <a:rPr lang="en-US" sz="1200" b="0" i="0"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Jezus od razu przedstawił im najlepszy rodzaj modlitwy, znany dziś jako Modlitwa Pańska.</a:t>
            </a:r>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2</a:t>
            </a:fld>
            <a:endParaRPr lang="en-US"/>
          </a:p>
        </p:txBody>
      </p:sp>
    </p:spTree>
    <p:extLst>
      <p:ext uri="{BB962C8B-B14F-4D97-AF65-F5344CB8AC3E}">
        <p14:creationId xmlns:p14="http://schemas.microsoft.com/office/powerpoint/2010/main" val="2543538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1" dirty="0"/>
              <a:t>Uczenie się to działanie.</a:t>
            </a:r>
            <a:endParaRPr lang="en-US" b="1" dirty="0"/>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Kiedy Jezus pokazał swoim uczniom jak się modlić, nie wygłosił wykładu na ten temat, ani nawet kazania. Zamiast tego przekazał im konkretne słowa modlitwy. Powiedział: „Chcecie nauczyć się modlić? No to módlmy się. To idzie tak.”</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W wielu innych fragmentach Biblii znaleźć można konkretne modlitwy. Nie znajdziemy tam rozwlekłych rozważań na ich temat. </a:t>
            </a:r>
            <a:br>
              <a:rPr lang="pl-PL" sz="1200" b="0" i="0" u="none" strike="noStrike" kern="1200" dirty="0">
                <a:solidFill>
                  <a:schemeClr val="tx1"/>
                </a:solidFill>
                <a:effectLst/>
                <a:latin typeface="+mn-lt"/>
                <a:ea typeface="+mn-ea"/>
                <a:cs typeface="+mn-cs"/>
              </a:rPr>
            </a:br>
            <a:r>
              <a:rPr lang="pl-PL" sz="1200" b="0" i="0" u="none" strike="noStrike" kern="1200" dirty="0">
                <a:solidFill>
                  <a:schemeClr val="tx1"/>
                </a:solidFill>
                <a:effectLst/>
                <a:latin typeface="+mn-lt"/>
                <a:ea typeface="+mn-ea"/>
                <a:cs typeface="+mn-cs"/>
              </a:rPr>
              <a:t>Biblia pełna jest raczej natchnionych modlitw płynących z serc ludzi oddanych Bogu.</a:t>
            </a:r>
          </a:p>
        </p:txBody>
      </p:sp>
      <p:sp>
        <p:nvSpPr>
          <p:cNvPr id="4" name="Slide Number Placeholder 3"/>
          <p:cNvSpPr>
            <a:spLocks noGrp="1"/>
          </p:cNvSpPr>
          <p:nvPr>
            <p:ph type="sldNum" sz="quarter" idx="5"/>
          </p:nvPr>
        </p:nvSpPr>
        <p:spPr/>
        <p:txBody>
          <a:bodyPr/>
          <a:lstStyle/>
          <a:p>
            <a:fld id="{FA58B049-FAD7-A546-98DC-54B995A1B64B}" type="slidenum">
              <a:rPr lang="en-US" smtClean="0"/>
              <a:t>3</a:t>
            </a:fld>
            <a:endParaRPr lang="en-US"/>
          </a:p>
        </p:txBody>
      </p:sp>
    </p:spTree>
    <p:extLst>
      <p:ext uri="{BB962C8B-B14F-4D97-AF65-F5344CB8AC3E}">
        <p14:creationId xmlns:p14="http://schemas.microsoft.com/office/powerpoint/2010/main" val="3362870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Przykładem osobistej prośby do Boga jest modlitwa Anny  w świątyni w </a:t>
            </a:r>
            <a:r>
              <a:rPr lang="pl-PL" sz="1200" b="0" i="0" u="none" strike="noStrike" kern="1200" dirty="0" err="1">
                <a:solidFill>
                  <a:schemeClr val="tx1"/>
                </a:solidFill>
                <a:effectLst/>
                <a:latin typeface="+mn-lt"/>
                <a:ea typeface="+mn-ea"/>
                <a:cs typeface="+mn-cs"/>
              </a:rPr>
              <a:t>Szilo</a:t>
            </a:r>
            <a:r>
              <a:rPr lang="pl-PL" sz="1200" b="0" i="0" u="none" strike="noStrike" kern="1200" dirty="0">
                <a:solidFill>
                  <a:schemeClr val="tx1"/>
                </a:solidFill>
                <a:effectLst/>
                <a:latin typeface="+mn-lt"/>
                <a:ea typeface="+mn-ea"/>
                <a:cs typeface="+mn-cs"/>
              </a:rPr>
              <a:t> (1 Sm 1). Przyjrzyjmy się modlitwie Jonasza, w której prosi o uwolnienie z wnętrza wielkiej ryby (Jon 2). Modlitwa proroka Eliasza na Górze Karmel (1 </a:t>
            </a:r>
            <a:r>
              <a:rPr lang="pl-PL" sz="1200" b="0" i="0" u="none" strike="noStrike" kern="1200" dirty="0" err="1">
                <a:solidFill>
                  <a:schemeClr val="tx1"/>
                </a:solidFill>
                <a:effectLst/>
                <a:latin typeface="+mn-lt"/>
                <a:ea typeface="+mn-ea"/>
                <a:cs typeface="+mn-cs"/>
              </a:rPr>
              <a:t>Krl</a:t>
            </a:r>
            <a:r>
              <a:rPr lang="pl-PL" sz="1200" b="0" i="0" u="none" strike="noStrike" kern="1200" dirty="0">
                <a:solidFill>
                  <a:schemeClr val="tx1"/>
                </a:solidFill>
                <a:effectLst/>
                <a:latin typeface="+mn-lt"/>
                <a:ea typeface="+mn-ea"/>
                <a:cs typeface="+mn-cs"/>
              </a:rPr>
              <a:t> 18) jest doskonałym przykładem modlitwy mówiącej o wielkości Boga. Dedykacyjna modlitwa króla Salomona  o poświęcenie świątyni (1 </a:t>
            </a:r>
            <a:r>
              <a:rPr lang="pl-PL" sz="1200" b="0" i="0" u="none" strike="noStrike" kern="1200" dirty="0" err="1">
                <a:solidFill>
                  <a:schemeClr val="tx1"/>
                </a:solidFill>
                <a:effectLst/>
                <a:latin typeface="+mn-lt"/>
                <a:ea typeface="+mn-ea"/>
                <a:cs typeface="+mn-cs"/>
              </a:rPr>
              <a:t>Krl</a:t>
            </a:r>
            <a:r>
              <a:rPr lang="pl-PL" sz="1200" b="0" i="0" u="none" strike="noStrike" kern="1200" dirty="0">
                <a:solidFill>
                  <a:schemeClr val="tx1"/>
                </a:solidFill>
                <a:effectLst/>
                <a:latin typeface="+mn-lt"/>
                <a:ea typeface="+mn-ea"/>
                <a:cs typeface="+mn-cs"/>
              </a:rPr>
              <a:t> 8) jest przykładem inauguracyjnej modlitwy przy poświęceniu tego miejsca. </a:t>
            </a:r>
          </a:p>
        </p:txBody>
      </p:sp>
      <p:sp>
        <p:nvSpPr>
          <p:cNvPr id="4" name="Slide Number Placeholder 3"/>
          <p:cNvSpPr>
            <a:spLocks noGrp="1"/>
          </p:cNvSpPr>
          <p:nvPr>
            <p:ph type="sldNum" sz="quarter" idx="5"/>
          </p:nvPr>
        </p:nvSpPr>
        <p:spPr/>
        <p:txBody>
          <a:bodyPr/>
          <a:lstStyle/>
          <a:p>
            <a:fld id="{FA58B049-FAD7-A546-98DC-54B995A1B64B}" type="slidenum">
              <a:rPr lang="en-US" smtClean="0"/>
              <a:t>4</a:t>
            </a:fld>
            <a:endParaRPr lang="en-US"/>
          </a:p>
        </p:txBody>
      </p:sp>
    </p:spTree>
    <p:extLst>
      <p:ext uri="{BB962C8B-B14F-4D97-AF65-F5344CB8AC3E}">
        <p14:creationId xmlns:p14="http://schemas.microsoft.com/office/powerpoint/2010/main" val="3502637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Na temat modlitwy wstawienniczej wiele możemy nauczyć się z modlitwy Daniela o jego lud w Babilonie (</a:t>
            </a:r>
            <a:r>
              <a:rPr lang="pl-PL" sz="1200" b="0" i="0" u="none" strike="noStrike" kern="1200" dirty="0" err="1">
                <a:solidFill>
                  <a:schemeClr val="tx1"/>
                </a:solidFill>
                <a:effectLst/>
                <a:latin typeface="+mn-lt"/>
                <a:ea typeface="+mn-ea"/>
                <a:cs typeface="+mn-cs"/>
              </a:rPr>
              <a:t>Dn</a:t>
            </a:r>
            <a:r>
              <a:rPr lang="pl-PL" sz="1200" b="0" i="0" u="none" strike="noStrike" kern="1200" dirty="0">
                <a:solidFill>
                  <a:schemeClr val="tx1"/>
                </a:solidFill>
                <a:effectLst/>
                <a:latin typeface="+mn-lt"/>
                <a:ea typeface="+mn-ea"/>
                <a:cs typeface="+mn-cs"/>
              </a:rPr>
              <a:t> 9). Dobrym przykładem modlitwy ofiarowania jest modlitwa Chrystusa w </a:t>
            </a:r>
            <a:r>
              <a:rPr lang="pl-PL" sz="1200" b="0" i="0" u="none" strike="noStrike" kern="1200" dirty="0" err="1">
                <a:solidFill>
                  <a:schemeClr val="tx1"/>
                </a:solidFill>
                <a:effectLst/>
                <a:latin typeface="+mn-lt"/>
                <a:ea typeface="+mn-ea"/>
                <a:cs typeface="+mn-cs"/>
              </a:rPr>
              <a:t>Getsemane</a:t>
            </a:r>
            <a:r>
              <a:rPr lang="pl-PL" sz="1200" b="0" i="0" u="none" strike="noStrike" kern="1200" dirty="0">
                <a:solidFill>
                  <a:schemeClr val="tx1"/>
                </a:solidFill>
                <a:effectLst/>
                <a:latin typeface="+mn-lt"/>
                <a:ea typeface="+mn-ea"/>
                <a:cs typeface="+mn-cs"/>
              </a:rPr>
              <a:t> (Mt 26), kiedy dobrowolnie poddał się woli Swojego Ojca. Co więcej, modlitwa Jezusa w górnej izbie (J 17) jest najlepszą modlitwą o jedność między uczniami Chrystusa.</a:t>
            </a:r>
          </a:p>
        </p:txBody>
      </p:sp>
      <p:sp>
        <p:nvSpPr>
          <p:cNvPr id="4" name="Slide Number Placeholder 3"/>
          <p:cNvSpPr>
            <a:spLocks noGrp="1"/>
          </p:cNvSpPr>
          <p:nvPr>
            <p:ph type="sldNum" sz="quarter" idx="5"/>
          </p:nvPr>
        </p:nvSpPr>
        <p:spPr/>
        <p:txBody>
          <a:bodyPr/>
          <a:lstStyle/>
          <a:p>
            <a:fld id="{FA58B049-FAD7-A546-98DC-54B995A1B64B}" type="slidenum">
              <a:rPr lang="en-US" smtClean="0"/>
              <a:t>5</a:t>
            </a:fld>
            <a:endParaRPr lang="en-US"/>
          </a:p>
        </p:txBody>
      </p:sp>
    </p:spTree>
    <p:extLst>
      <p:ext uri="{BB962C8B-B14F-4D97-AF65-F5344CB8AC3E}">
        <p14:creationId xmlns:p14="http://schemas.microsoft.com/office/powerpoint/2010/main" val="2830879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Istotnie, modlitwa jest naturalnym, spontanicznym wyrażeniem naszych uczuć wobec Boga czy na Jego temat.</a:t>
            </a: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6</a:t>
            </a:fld>
            <a:endParaRPr lang="en-US"/>
          </a:p>
        </p:txBody>
      </p:sp>
    </p:spTree>
    <p:extLst>
      <p:ext uri="{BB962C8B-B14F-4D97-AF65-F5344CB8AC3E}">
        <p14:creationId xmlns:p14="http://schemas.microsoft.com/office/powerpoint/2010/main" val="833875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i="0" u="none" strike="noStrike" kern="1200" dirty="0">
                <a:solidFill>
                  <a:schemeClr val="tx1"/>
                </a:solidFill>
                <a:effectLst/>
                <a:latin typeface="+mn-lt"/>
                <a:ea typeface="+mn-ea"/>
                <a:cs typeface="+mn-cs"/>
              </a:rPr>
              <a:t>Tak wielki, a tak bliski</a:t>
            </a:r>
            <a:endParaRPr lang="en-US" sz="1200" b="1" i="0" u="none" strike="noStrike" kern="1200" dirty="0">
              <a:solidFill>
                <a:schemeClr val="tx1"/>
              </a:solidFill>
              <a:effectLst/>
              <a:latin typeface="+mn-lt"/>
              <a:ea typeface="+mn-ea"/>
              <a:cs typeface="+mn-cs"/>
            </a:endParaRPr>
          </a:p>
          <a:p>
            <a:endParaRPr lang="en-US" sz="1200" b="1"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Dla wielu ludzi żyjących w czasach Jezusa Bóg był istotą niedostępną, zasiadającą na tronie gdzieś na wysokościach. Z Jezusem było inaczej. Do tego wszechpotężnego Boga zwracał się w modlitwach</a:t>
            </a:r>
            <a:r>
              <a:rPr lang="pl-PL" sz="1200" b="0" i="1" u="none" strike="noStrike" kern="1200" dirty="0">
                <a:solidFill>
                  <a:schemeClr val="tx1"/>
                </a:solidFill>
                <a:effectLst/>
                <a:latin typeface="+mn-lt"/>
                <a:ea typeface="+mn-ea"/>
                <a:cs typeface="+mn-cs"/>
              </a:rPr>
              <a:t> </a:t>
            </a:r>
            <a:r>
              <a:rPr lang="pl-PL" sz="1200" b="0" i="1" u="none" strike="noStrike" kern="1200" dirty="0" err="1">
                <a:solidFill>
                  <a:schemeClr val="tx1"/>
                </a:solidFill>
                <a:effectLst/>
                <a:latin typeface="+mn-lt"/>
                <a:ea typeface="+mn-ea"/>
                <a:cs typeface="+mn-cs"/>
              </a:rPr>
              <a:t>Abba</a:t>
            </a:r>
            <a:r>
              <a:rPr lang="pl-PL" sz="1200" b="0" i="1" u="none" strike="noStrike" kern="1200" dirty="0">
                <a:solidFill>
                  <a:schemeClr val="tx1"/>
                </a:solidFill>
                <a:effectLst/>
                <a:latin typeface="+mn-lt"/>
                <a:ea typeface="+mn-ea"/>
                <a:cs typeface="+mn-cs"/>
              </a:rPr>
              <a:t> </a:t>
            </a:r>
            <a:r>
              <a:rPr lang="pl-PL" sz="1200" b="0" i="0" u="none" strike="noStrike" kern="1200" dirty="0">
                <a:solidFill>
                  <a:schemeClr val="tx1"/>
                </a:solidFill>
                <a:effectLst/>
                <a:latin typeface="+mn-lt"/>
                <a:ea typeface="+mn-ea"/>
                <a:cs typeface="+mn-cs"/>
              </a:rPr>
              <a:t>– Ojcze. Taki zwrot w stosunku do Boga, tak często obecny w ustach Chrystusa, jest słowem pełnym bliskości, które w bezpośrednim tłumaczeniu oznacza raczej „tato”.</a:t>
            </a:r>
          </a:p>
          <a:p>
            <a:endParaRPr lang="pl-PL"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Jezus modlił się tak, jak dziecko zwraca się do ojca; w prosty, pełen bliskości i zaufania sposób.</a:t>
            </a:r>
          </a:p>
          <a:p>
            <a:endParaRPr lang="pl-PL"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Modlitwy ludu Bożego w czasach biblijnych mówiły o Bogu, którego nawet nie mogą ogarnąć „niebiosa niebios” (1 </a:t>
            </a:r>
            <a:r>
              <a:rPr lang="pl-PL" sz="1200" b="0" i="0" u="none" strike="noStrike" kern="1200" dirty="0" err="1">
                <a:solidFill>
                  <a:schemeClr val="tx1"/>
                </a:solidFill>
                <a:effectLst/>
                <a:latin typeface="+mn-lt"/>
                <a:ea typeface="+mn-ea"/>
                <a:cs typeface="+mn-cs"/>
              </a:rPr>
              <a:t>Krl</a:t>
            </a:r>
            <a:r>
              <a:rPr lang="pl-PL" sz="1200" b="0" i="0" u="none" strike="noStrike" kern="1200" dirty="0">
                <a:solidFill>
                  <a:schemeClr val="tx1"/>
                </a:solidFill>
                <a:effectLst/>
                <a:latin typeface="+mn-lt"/>
                <a:ea typeface="+mn-ea"/>
                <a:cs typeface="+mn-cs"/>
              </a:rPr>
              <a:t> 8,27). A jednak mówi się, że ten sam Bóg przez wiarę żyje w jego sercu tego, który się modli. </a:t>
            </a:r>
            <a:r>
              <a:rPr lang="pl-PL" sz="1200" dirty="0">
                <a:latin typeface="OFL Sorts Mill Goudy TT" panose="02000503000000000000" pitchFamily="2" charset="0"/>
              </a:rPr>
              <a:t>Modlitwa oznacza pokorne otwarcie swojego serca przed Królem wszechświata, by mógł w nim zamieszkać przez wiarę.</a:t>
            </a: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7</a:t>
            </a:fld>
            <a:endParaRPr lang="en-US"/>
          </a:p>
        </p:txBody>
      </p:sp>
    </p:spTree>
    <p:extLst>
      <p:ext uri="{BB962C8B-B14F-4D97-AF65-F5344CB8AC3E}">
        <p14:creationId xmlns:p14="http://schemas.microsoft.com/office/powerpoint/2010/main" val="650878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0" i="0" u="none" strike="noStrike" kern="1200" dirty="0">
                <a:solidFill>
                  <a:schemeClr val="tx1"/>
                </a:solidFill>
                <a:effectLst/>
                <a:latin typeface="+mn-lt"/>
                <a:ea typeface="+mn-ea"/>
                <a:cs typeface="+mn-cs"/>
              </a:rPr>
              <a:t>Modlitwa Króla Dawida w </a:t>
            </a:r>
            <a:r>
              <a:rPr lang="pl-PL" sz="1200" b="0" i="0" u="none" strike="noStrike" kern="1200" dirty="0" err="1">
                <a:solidFill>
                  <a:schemeClr val="tx1"/>
                </a:solidFill>
                <a:effectLst/>
                <a:latin typeface="+mn-lt"/>
                <a:ea typeface="+mn-ea"/>
                <a:cs typeface="+mn-cs"/>
              </a:rPr>
              <a:t>Ps</a:t>
            </a:r>
            <a:r>
              <a:rPr lang="pl-PL" sz="1200" b="0" i="0" u="none" strike="noStrike" kern="1200" dirty="0">
                <a:solidFill>
                  <a:schemeClr val="tx1"/>
                </a:solidFill>
                <a:effectLst/>
                <a:latin typeface="+mn-lt"/>
                <a:ea typeface="+mn-ea"/>
                <a:cs typeface="+mn-cs"/>
              </a:rPr>
              <a:t> 8 wychwala Pana, którego imię jest sławne na całej ziemi, którego chwała przewyższa niebiosa, którego rękoma uczynione zostały księżyc i gwiazdy. Jednak z psalmu dowiadujemy się też, że Pan troszczy się o swoje stworzenie</a:t>
            </a:r>
            <a:r>
              <a:rPr lang="en-US" sz="1200" b="0" i="0" u="none" strike="noStrike" kern="1200" dirty="0">
                <a:solidFill>
                  <a:schemeClr val="tx1"/>
                </a:solidFill>
                <a:effectLst/>
                <a:latin typeface="+mn-lt"/>
                <a:ea typeface="+mn-ea"/>
                <a:cs typeface="+mn-cs"/>
              </a:rPr>
              <a:t>.</a:t>
            </a:r>
            <a:r>
              <a:rPr lang="pl-PL" sz="1200" b="0" i="0" u="none" strike="noStrike" kern="1200" dirty="0">
                <a:solidFill>
                  <a:schemeClr val="tx1"/>
                </a:solidFill>
                <a:effectLst/>
                <a:latin typeface="+mn-lt"/>
                <a:ea typeface="+mn-ea"/>
                <a:cs typeface="+mn-cs"/>
              </a:rPr>
              <a:t> Kiedy Dawid zawołał w rozpaczy, „Ja zaś jestem robakiem, a nie człowiekiem” (</a:t>
            </a:r>
            <a:r>
              <a:rPr lang="pl-PL" sz="1200" b="0" i="0" u="none" strike="noStrike" kern="1200" dirty="0" err="1">
                <a:solidFill>
                  <a:schemeClr val="tx1"/>
                </a:solidFill>
                <a:effectLst/>
                <a:latin typeface="+mn-lt"/>
                <a:ea typeface="+mn-ea"/>
                <a:cs typeface="+mn-cs"/>
              </a:rPr>
              <a:t>Ps</a:t>
            </a:r>
            <a:r>
              <a:rPr lang="pl-PL" sz="1200" b="0" i="0" u="none" strike="noStrike" kern="1200" dirty="0">
                <a:solidFill>
                  <a:schemeClr val="tx1"/>
                </a:solidFill>
                <a:effectLst/>
                <a:latin typeface="+mn-lt"/>
                <a:ea typeface="+mn-ea"/>
                <a:cs typeface="+mn-cs"/>
              </a:rPr>
              <a:t> 22,6, UBG), mimo wszystko modlił się dalej słowami „Ale ty, Panie, nie oddalaj się” (werset 19).</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sz="1200" b="0" i="0" u="none" strike="noStrike" kern="1200" dirty="0">
                <a:solidFill>
                  <a:schemeClr val="tx1"/>
                </a:solidFill>
                <a:effectLst/>
                <a:latin typeface="+mn-lt"/>
                <a:ea typeface="+mn-ea"/>
                <a:cs typeface="+mn-cs"/>
              </a:rPr>
              <a:t>Czy możemy zwracać się do Boga tak samo jak robił to Chrystus? Oczywiście. Co więcej, nawet powinnyśmy tak robić. W dramatycznej chwili w Ogrodzie </a:t>
            </a:r>
            <a:r>
              <a:rPr lang="pl-PL" sz="1200" b="0" i="0" u="none" strike="noStrike" kern="1200" dirty="0" err="1">
                <a:solidFill>
                  <a:schemeClr val="tx1"/>
                </a:solidFill>
                <a:effectLst/>
                <a:latin typeface="+mn-lt"/>
                <a:ea typeface="+mn-ea"/>
                <a:cs typeface="+mn-cs"/>
              </a:rPr>
              <a:t>Getsemane</a:t>
            </a:r>
            <a:r>
              <a:rPr lang="pl-PL" sz="1200" b="0" i="0" u="none" strike="noStrike" kern="1200" dirty="0">
                <a:solidFill>
                  <a:schemeClr val="tx1"/>
                </a:solidFill>
                <a:effectLst/>
                <a:latin typeface="+mn-lt"/>
                <a:ea typeface="+mn-ea"/>
                <a:cs typeface="+mn-cs"/>
              </a:rPr>
              <a:t> Jezus powiedział: „</a:t>
            </a:r>
            <a:r>
              <a:rPr lang="pl-PL" sz="1200" b="0" i="0" u="none" strike="noStrike" kern="1200" dirty="0" err="1">
                <a:solidFill>
                  <a:schemeClr val="tx1"/>
                </a:solidFill>
                <a:effectLst/>
                <a:latin typeface="+mn-lt"/>
                <a:ea typeface="+mn-ea"/>
                <a:cs typeface="+mn-cs"/>
              </a:rPr>
              <a:t>Abba</a:t>
            </a:r>
            <a:r>
              <a:rPr lang="pl-PL" sz="1200" b="0" i="0" u="none" strike="noStrike" kern="1200" dirty="0">
                <a:solidFill>
                  <a:schemeClr val="tx1"/>
                </a:solidFill>
                <a:effectLst/>
                <a:latin typeface="+mn-lt"/>
                <a:ea typeface="+mn-ea"/>
                <a:cs typeface="+mn-cs"/>
              </a:rPr>
              <a:t>, Ojcze, dla ciebie wszystko jest możliwe, zabierz ode mnie ten kielich. Jednak niech się stanie nie to, co ja chcę, ale to, co Ty.” (</a:t>
            </a:r>
            <a:r>
              <a:rPr lang="pl-PL" sz="1200" b="0" i="0" u="none" strike="noStrike" kern="1200" dirty="0" err="1">
                <a:solidFill>
                  <a:schemeClr val="tx1"/>
                </a:solidFill>
                <a:effectLst/>
                <a:latin typeface="+mn-lt"/>
                <a:ea typeface="+mn-ea"/>
                <a:cs typeface="+mn-cs"/>
              </a:rPr>
              <a:t>Mk</a:t>
            </a:r>
            <a:r>
              <a:rPr lang="pl-PL" sz="1200" b="0" i="0" u="none" strike="noStrike" kern="1200" dirty="0">
                <a:solidFill>
                  <a:schemeClr val="tx1"/>
                </a:solidFill>
                <a:effectLst/>
                <a:latin typeface="+mn-lt"/>
                <a:ea typeface="+mn-ea"/>
                <a:cs typeface="+mn-cs"/>
              </a:rPr>
              <a:t> 14,36 UBG).</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l-PL" sz="1200" dirty="0">
                <a:latin typeface="OFL Sorts Mill Goudy TT" panose="02000503000000000000" pitchFamily="2" charset="0"/>
              </a:rPr>
              <a:t>Apostoł Paweł mówi nam, że jesteśmy dziećmi Boga, które przez Jego Ducha modlą się „</a:t>
            </a:r>
            <a:r>
              <a:rPr lang="pl-PL" sz="1200" dirty="0" err="1">
                <a:latin typeface="OFL Sorts Mill Goudy TT" panose="02000503000000000000" pitchFamily="2" charset="0"/>
              </a:rPr>
              <a:t>Abba</a:t>
            </a:r>
            <a:r>
              <a:rPr lang="pl-PL" sz="1200" dirty="0">
                <a:latin typeface="OFL Sorts Mill Goudy TT" panose="02000503000000000000" pitchFamily="2" charset="0"/>
              </a:rPr>
              <a:t>, Ojcze” </a:t>
            </a:r>
            <a:r>
              <a:rPr lang="en-US" sz="1200" dirty="0">
                <a:latin typeface="OFL Sorts Mill Goudy TT" panose="02000503000000000000" pitchFamily="2" charset="0"/>
              </a:rPr>
              <a:t>(</a:t>
            </a:r>
            <a:r>
              <a:rPr lang="pl-PL" sz="1200" dirty="0" err="1">
                <a:latin typeface="OFL Sorts Mill Goudy TT" panose="02000503000000000000" pitchFamily="2" charset="0"/>
              </a:rPr>
              <a:t>Rz</a:t>
            </a:r>
            <a:r>
              <a:rPr lang="en-US" sz="1200" dirty="0">
                <a:latin typeface="OFL Sorts Mill Goudy TT" panose="02000503000000000000" pitchFamily="2" charset="0"/>
              </a:rPr>
              <a:t> </a:t>
            </a:r>
            <a:r>
              <a:rPr lang="en-US" sz="1200" dirty="0"/>
              <a:t>8</a:t>
            </a:r>
            <a:r>
              <a:rPr lang="pl-PL" sz="1200" dirty="0"/>
              <a:t>,</a:t>
            </a:r>
            <a:r>
              <a:rPr lang="en-US" sz="1200" dirty="0"/>
              <a:t>15; </a:t>
            </a:r>
            <a:r>
              <a:rPr lang="en-US" sz="1200" dirty="0">
                <a:latin typeface="OFL Sorts Mill Goudy TT" panose="02000503000000000000" pitchFamily="2" charset="0"/>
              </a:rPr>
              <a:t>Ga</a:t>
            </a:r>
            <a:r>
              <a:rPr lang="pl-PL" sz="1200" dirty="0">
                <a:latin typeface="OFL Sorts Mill Goudy TT" panose="02000503000000000000" pitchFamily="2" charset="0"/>
              </a:rPr>
              <a:t> </a:t>
            </a:r>
            <a:r>
              <a:rPr lang="en-US" sz="1200" dirty="0"/>
              <a:t>4</a:t>
            </a:r>
            <a:r>
              <a:rPr lang="pl-PL" sz="1200" dirty="0"/>
              <a:t>,</a:t>
            </a:r>
            <a:r>
              <a:rPr lang="en-US" sz="1200" dirty="0"/>
              <a:t>6</a:t>
            </a:r>
            <a:r>
              <a:rPr lang="en-US" sz="1200" dirty="0">
                <a:latin typeface="OFL Sorts Mill Goudy TT" panose="02000503000000000000" pitchFamily="2" charset="0"/>
              </a:rPr>
              <a:t>). </a:t>
            </a:r>
            <a:r>
              <a:rPr lang="pl-PL" sz="1200" dirty="0">
                <a:latin typeface="OFL Sorts Mill Goudy TT" panose="02000503000000000000" pitchFamily="2" charset="0"/>
              </a:rPr>
              <a:t>Wiernym w Efezie powiedział także, że zgina kolana przed Ojcem, od którego cała rodzina w niebie i na ziemi bierze swoją nazwę</a:t>
            </a:r>
            <a:r>
              <a:rPr lang="pl-PL" sz="1200" b="0" i="0" u="none" strike="noStrike" kern="1200" dirty="0">
                <a:solidFill>
                  <a:schemeClr val="tx1"/>
                </a:solidFill>
                <a:effectLst/>
                <a:latin typeface="+mn-lt"/>
                <a:ea typeface="+mn-ea"/>
                <a:cs typeface="+mn-cs"/>
              </a:rPr>
              <a:t>; że według bogactwa Swojej chwały może utwierdzać nas mocą, tak, by przez wiarę Chrystus mieszkał w naszych sercach (Ef</a:t>
            </a:r>
            <a:r>
              <a:rPr lang="en-US" sz="1200" b="0" i="0" u="none" strike="noStrike" kern="1200" dirty="0">
                <a:solidFill>
                  <a:schemeClr val="tx1"/>
                </a:solidFill>
                <a:effectLst/>
                <a:latin typeface="+mn-lt"/>
                <a:ea typeface="+mn-ea"/>
                <a:cs typeface="+mn-cs"/>
              </a:rPr>
              <a:t> 3</a:t>
            </a:r>
            <a:r>
              <a:rPr lang="pl-PL"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14-17</a:t>
            </a:r>
            <a:r>
              <a:rPr lang="pl-PL" sz="1200" b="0" i="0" u="none" strike="noStrike" kern="1200" dirty="0">
                <a:solidFill>
                  <a:schemeClr val="tx1"/>
                </a:solidFill>
                <a:effectLst/>
                <a:latin typeface="+mn-lt"/>
                <a:ea typeface="+mn-ea"/>
                <a:cs typeface="+mn-cs"/>
              </a:rPr>
              <a:t> UBG</a:t>
            </a:r>
            <a:r>
              <a:rPr lang="en-US" sz="1200" b="0" i="0" u="none" strike="noStrike"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8</a:t>
            </a:fld>
            <a:endParaRPr lang="en-US"/>
          </a:p>
        </p:txBody>
      </p:sp>
    </p:spTree>
    <p:extLst>
      <p:ext uri="{BB962C8B-B14F-4D97-AF65-F5344CB8AC3E}">
        <p14:creationId xmlns:p14="http://schemas.microsoft.com/office/powerpoint/2010/main" val="1357127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1200" b="1" i="0" u="none" strike="noStrike" kern="1200" dirty="0">
                <a:solidFill>
                  <a:schemeClr val="tx1"/>
                </a:solidFill>
                <a:effectLst/>
                <a:latin typeface="+mn-lt"/>
                <a:ea typeface="+mn-ea"/>
                <a:cs typeface="+mn-cs"/>
              </a:rPr>
              <a:t>Najpierw to, co najważniejsze</a:t>
            </a:r>
            <a:endParaRPr lang="en-US" sz="1200" b="1" i="0" u="none" strike="noStrike" kern="1200" dirty="0">
              <a:solidFill>
                <a:schemeClr val="tx1"/>
              </a:solidFill>
              <a:effectLst/>
              <a:latin typeface="+mn-lt"/>
              <a:ea typeface="+mn-ea"/>
              <a:cs typeface="+mn-cs"/>
            </a:endParaRPr>
          </a:p>
          <a:p>
            <a:endParaRPr lang="en-US" sz="1200" b="1" i="0" u="none" strike="noStrike" kern="1200" dirty="0">
              <a:solidFill>
                <a:schemeClr val="tx1"/>
              </a:solidFill>
              <a:effectLst/>
              <a:latin typeface="+mn-lt"/>
              <a:ea typeface="+mn-ea"/>
              <a:cs typeface="+mn-cs"/>
            </a:endParaRPr>
          </a:p>
          <a:p>
            <a:r>
              <a:rPr lang="pl-PL" sz="1200" dirty="0">
                <a:latin typeface="OFL Sorts Mill Goudy TT" panose="02000503000000000000" pitchFamily="2" charset="0"/>
              </a:rPr>
              <a:t>W Kazaniu na Górze Jezus uczył, by najpierw szukać królestwa Bożego i jego sprawiedliwości, a wszystko inne czego potrzebujemy zostanie dodane </a:t>
            </a:r>
            <a:r>
              <a:rPr lang="en-US" sz="1200" dirty="0">
                <a:latin typeface="OFL Sorts Mill Goudy TT" panose="02000503000000000000" pitchFamily="2" charset="0"/>
              </a:rPr>
              <a:t>(Mt </a:t>
            </a:r>
            <a:r>
              <a:rPr lang="en-US" sz="1200" dirty="0"/>
              <a:t>6</a:t>
            </a:r>
            <a:r>
              <a:rPr lang="pl-PL" sz="1200" dirty="0"/>
              <a:t>,</a:t>
            </a:r>
            <a:r>
              <a:rPr lang="en-US" sz="1200" dirty="0"/>
              <a:t>33 UBG</a:t>
            </a:r>
            <a:r>
              <a:rPr lang="en-US" sz="1200" dirty="0">
                <a:latin typeface="OFL Sorts Mill Goudy TT" panose="02000503000000000000" pitchFamily="2" charset="0"/>
              </a:rPr>
              <a:t>).</a:t>
            </a:r>
            <a:r>
              <a:rPr lang="pl-PL" sz="1200" dirty="0">
                <a:latin typeface="OFL Sorts Mill Goudy TT" panose="02000503000000000000" pitchFamily="2" charset="0"/>
              </a:rPr>
              <a:t> </a:t>
            </a:r>
            <a:r>
              <a:rPr lang="pl-PL" sz="1200" b="0" i="0" u="none" strike="noStrike" kern="1200" dirty="0">
                <a:solidFill>
                  <a:schemeClr val="tx1"/>
                </a:solidFill>
                <a:effectLst/>
                <a:latin typeface="+mn-lt"/>
                <a:ea typeface="+mn-ea"/>
                <a:cs typeface="+mn-cs"/>
              </a:rPr>
              <a:t>Jezus praktykował to, czego sam nauczał. Jego modlitwa do Ojca odnosi się przede wszystkim do świętości Jego imienia, przyjścia Jego królestwa i dokonywania się Jego woli na ziemi. Jezus stawia to na pierwszym miejscu, ponieważ wszystko, co Bóg stworzył i ukształtował, uczynił dla Swojej chwały (Iz 43,7). Skoro chwała należy się tylko Bogu, powinnyśmy oddać mu to, co do Niego należy.</a:t>
            </a:r>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pl-PL" dirty="0"/>
              <a:t>Po słowach dotyczących Bożego imienia i królestwa, Jezus skupił się na naszej codziennej potrzebie posiłku, na przebaczeniu i wierze. Te trzy rzeczy dostajemy od Boga w prezencie. W innych modlitwach w Biblii modlący się zaczyna od oddania czci lub chwały Bogu, a dopiero potem przedstawia swoje prośby.</a:t>
            </a:r>
            <a:endParaRPr lang="en-US" dirty="0"/>
          </a:p>
        </p:txBody>
      </p:sp>
      <p:sp>
        <p:nvSpPr>
          <p:cNvPr id="4" name="Slide Number Placeholder 3"/>
          <p:cNvSpPr>
            <a:spLocks noGrp="1"/>
          </p:cNvSpPr>
          <p:nvPr>
            <p:ph type="sldNum" sz="quarter" idx="5"/>
          </p:nvPr>
        </p:nvSpPr>
        <p:spPr/>
        <p:txBody>
          <a:bodyPr/>
          <a:lstStyle/>
          <a:p>
            <a:fld id="{FA58B049-FAD7-A546-98DC-54B995A1B64B}" type="slidenum">
              <a:rPr lang="en-US" smtClean="0"/>
              <a:t>9</a:t>
            </a:fld>
            <a:endParaRPr lang="en-US"/>
          </a:p>
        </p:txBody>
      </p:sp>
    </p:spTree>
    <p:extLst>
      <p:ext uri="{BB962C8B-B14F-4D97-AF65-F5344CB8AC3E}">
        <p14:creationId xmlns:p14="http://schemas.microsoft.com/office/powerpoint/2010/main" val="2333848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57C3F-0FB2-4B2E-BA6A-FEEEFF1AF7E3}"/>
              </a:ext>
            </a:extLst>
          </p:cNvPr>
          <p:cNvSpPr>
            <a:spLocks noGrp="1"/>
          </p:cNvSpPr>
          <p:nvPr>
            <p:ph type="ctrTitle"/>
          </p:nvPr>
        </p:nvSpPr>
        <p:spPr>
          <a:xfrm>
            <a:off x="2057400" y="685801"/>
            <a:ext cx="8115300" cy="3046228"/>
          </a:xfrm>
        </p:spPr>
        <p:txBody>
          <a:bodyPr anchor="b">
            <a:normAutofit/>
          </a:bodyPr>
          <a:lstStyle>
            <a:lvl1pPr algn="ctr">
              <a:defRPr sz="3600" cap="all" spc="3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8583AE9-1CC1-4572-A6E5-E97F80E47661}"/>
              </a:ext>
            </a:extLst>
          </p:cNvPr>
          <p:cNvSpPr>
            <a:spLocks noGrp="1"/>
          </p:cNvSpPr>
          <p:nvPr>
            <p:ph type="subTitle" idx="1"/>
          </p:nvPr>
        </p:nvSpPr>
        <p:spPr>
          <a:xfrm>
            <a:off x="2057400" y="4114800"/>
            <a:ext cx="8115300" cy="2057400"/>
          </a:xfrm>
        </p:spPr>
        <p:txBody>
          <a:bodyPr/>
          <a:lstStyle>
            <a:lvl1pPr marL="0" indent="0" algn="ctr">
              <a:buNone/>
              <a:defRPr sz="24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C04DE7C-68AB-403D-B9D8-7398C292C6DA}"/>
              </a:ext>
            </a:extLst>
          </p:cNvPr>
          <p:cNvSpPr>
            <a:spLocks noGrp="1"/>
          </p:cNvSpPr>
          <p:nvPr>
            <p:ph type="dt" sz="half" idx="10"/>
          </p:nvPr>
        </p:nvSpPr>
        <p:spPr/>
        <p:txBody>
          <a:bodyPr/>
          <a:lstStyle/>
          <a:p>
            <a:fld id="{23FEA57E-7C1A-457B-A4CD-5DCEB057B502}" type="datetime1">
              <a:rPr lang="en-US" smtClean="0"/>
              <a:t>1/27/2021</a:t>
            </a:fld>
            <a:endParaRPr lang="en-US" dirty="0"/>
          </a:p>
        </p:txBody>
      </p:sp>
      <p:sp>
        <p:nvSpPr>
          <p:cNvPr id="5" name="Footer Placeholder 4">
            <a:extLst>
              <a:ext uri="{FF2B5EF4-FFF2-40B4-BE49-F238E27FC236}">
                <a16:creationId xmlns:a16="http://schemas.microsoft.com/office/drawing/2014/main" id="{51003E50-6613-4D86-AA22-43B14E7279E9}"/>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3069AB5-A56D-471F-9236-EFA981E2EA03}"/>
              </a:ext>
            </a:extLst>
          </p:cNvPr>
          <p:cNvSpPr>
            <a:spLocks noGrp="1"/>
          </p:cNvSpPr>
          <p:nvPr>
            <p:ph type="sldNum" sz="quarter" idx="12"/>
          </p:nvPr>
        </p:nvSpPr>
        <p:spPr/>
        <p:txBody>
          <a:bodyPr/>
          <a:lstStyle/>
          <a:p>
            <a:fld id="{F8E28480-1C08-4458-AD97-0283E6FFD09D}" type="slidenum">
              <a:rPr lang="en-US" smtClean="0"/>
              <a:t>‹#›</a:t>
            </a:fld>
            <a:endParaRPr lang="en-US" dirty="0"/>
          </a:p>
        </p:txBody>
      </p:sp>
    </p:spTree>
    <p:extLst>
      <p:ext uri="{BB962C8B-B14F-4D97-AF65-F5344CB8AC3E}">
        <p14:creationId xmlns:p14="http://schemas.microsoft.com/office/powerpoint/2010/main" val="106421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2744C-12E6-455B-B646-2EA92DE0E9A2}"/>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B7D71C4D-C062-4EEE-9A9A-31ADCC5C87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944DC97-C26E-407A-9E29-68C52D547BDA}"/>
              </a:ext>
            </a:extLst>
          </p:cNvPr>
          <p:cNvSpPr>
            <a:spLocks noGrp="1"/>
          </p:cNvSpPr>
          <p:nvPr>
            <p:ph type="dt" sz="half" idx="10"/>
          </p:nvPr>
        </p:nvSpPr>
        <p:spPr/>
        <p:txBody>
          <a:bodyPr/>
          <a:lstStyle/>
          <a:p>
            <a:fld id="{11789749-A4CD-447F-8298-2B7988C91CEA}" type="datetime1">
              <a:rPr lang="en-US" smtClean="0"/>
              <a:t>1/27/2021</a:t>
            </a:fld>
            <a:endParaRPr lang="en-US"/>
          </a:p>
        </p:txBody>
      </p:sp>
      <p:sp>
        <p:nvSpPr>
          <p:cNvPr id="5" name="Footer Placeholder 4">
            <a:extLst>
              <a:ext uri="{FF2B5EF4-FFF2-40B4-BE49-F238E27FC236}">
                <a16:creationId xmlns:a16="http://schemas.microsoft.com/office/drawing/2014/main" id="{E72E9353-B771-47FF-975E-72337414E0ED}"/>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1EA5A858-B8B2-4364-A7D0-B2E8FAE0ADD4}"/>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20508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A6BABE-D80C-4F54-A03C-E1F9EBCA83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285191-EF5B-48BE-AB5D-B7BA4C3D09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FA387A-1231-4FE3-8574-D4331A3432D2}"/>
              </a:ext>
            </a:extLst>
          </p:cNvPr>
          <p:cNvSpPr>
            <a:spLocks noGrp="1"/>
          </p:cNvSpPr>
          <p:nvPr>
            <p:ph type="dt" sz="half" idx="10"/>
          </p:nvPr>
        </p:nvSpPr>
        <p:spPr/>
        <p:txBody>
          <a:bodyPr/>
          <a:lstStyle/>
          <a:p>
            <a:fld id="{BA0444D3-C0BA-4587-A56C-581AB9F841BE}" type="datetime1">
              <a:rPr lang="en-US" smtClean="0"/>
              <a:t>1/27/2021</a:t>
            </a:fld>
            <a:endParaRPr lang="en-US"/>
          </a:p>
        </p:txBody>
      </p:sp>
      <p:sp>
        <p:nvSpPr>
          <p:cNvPr id="5" name="Footer Placeholder 4">
            <a:extLst>
              <a:ext uri="{FF2B5EF4-FFF2-40B4-BE49-F238E27FC236}">
                <a16:creationId xmlns:a16="http://schemas.microsoft.com/office/drawing/2014/main" id="{02F21559-4901-4AD3-ABE7-DF0235457312}"/>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D8F6C18E-B751-4E7B-9CD8-1BF44DAB80F4}"/>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1441244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B412-EBAB-4569-B3D9-6B346BF837B2}"/>
              </a:ext>
            </a:extLst>
          </p:cNvPr>
          <p:cNvSpPr>
            <a:spLocks noGrp="1"/>
          </p:cNvSpPr>
          <p:nvPr>
            <p:ph type="title"/>
          </p:nvPr>
        </p:nvSpPr>
        <p:spPr>
          <a:xfrm>
            <a:off x="1371600" y="685800"/>
            <a:ext cx="9486900" cy="1371600"/>
          </a:xfrm>
        </p:spPr>
        <p:txBody>
          <a:bodyPr>
            <a:normAutofit/>
          </a:bodyPr>
          <a:lstStyle>
            <a:lvl1pPr algn="l">
              <a:defRPr sz="3200" cap="all"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5E7C8AE-B0F4-404F-BCAD-A14C18E50D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8AA9CAD-DAFB-4DE3-9C41-7FD03EA8D8DD}"/>
              </a:ext>
            </a:extLst>
          </p:cNvPr>
          <p:cNvSpPr>
            <a:spLocks noGrp="1"/>
          </p:cNvSpPr>
          <p:nvPr>
            <p:ph type="dt" sz="half" idx="10"/>
          </p:nvPr>
        </p:nvSpPr>
        <p:spPr/>
        <p:txBody>
          <a:bodyPr/>
          <a:lstStyle/>
          <a:p>
            <a:fld id="{201AF2CE-4F37-411C-A3EE-BBBE223265BF}" type="datetime1">
              <a:rPr lang="en-US" smtClean="0"/>
              <a:t>1/27/2021</a:t>
            </a:fld>
            <a:endParaRPr lang="en-US"/>
          </a:p>
        </p:txBody>
      </p:sp>
      <p:sp>
        <p:nvSpPr>
          <p:cNvPr id="5" name="Footer Placeholder 4">
            <a:extLst>
              <a:ext uri="{FF2B5EF4-FFF2-40B4-BE49-F238E27FC236}">
                <a16:creationId xmlns:a16="http://schemas.microsoft.com/office/drawing/2014/main" id="{8FCE3137-8136-46C5-AC2F-49E5F55E4C73}"/>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F1AB6EF-A0B1-4706-AE44-253A6B182D48}"/>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42122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2F68-BF19-468D-B422-54B6D189FA58}"/>
              </a:ext>
            </a:extLst>
          </p:cNvPr>
          <p:cNvSpPr>
            <a:spLocks noGrp="1"/>
          </p:cNvSpPr>
          <p:nvPr>
            <p:ph type="title"/>
          </p:nvPr>
        </p:nvSpPr>
        <p:spPr>
          <a:xfrm>
            <a:off x="831850" y="1709738"/>
            <a:ext cx="10515600" cy="2774071"/>
          </a:xfrm>
        </p:spPr>
        <p:txBody>
          <a:bodyPr anchor="b">
            <a:normAutofit/>
          </a:bodyPr>
          <a:lstStyle>
            <a:lvl1pPr algn="ct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BCBF7D7-84D4-4A39-B44E-9B029EEB1FE8}"/>
              </a:ext>
            </a:extLst>
          </p:cNvPr>
          <p:cNvSpPr>
            <a:spLocks noGrp="1"/>
          </p:cNvSpPr>
          <p:nvPr>
            <p:ph type="body" idx="1"/>
          </p:nvPr>
        </p:nvSpPr>
        <p:spPr>
          <a:xfrm>
            <a:off x="831850" y="4641624"/>
            <a:ext cx="10515600" cy="1448026"/>
          </a:xfrm>
        </p:spPr>
        <p:txBody>
          <a:bodyPr/>
          <a:lstStyle>
            <a:lvl1pPr marL="0" indent="0" algn="ctr">
              <a:buNone/>
              <a:defRPr sz="2400" i="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E29709-D243-41E8-89FA-62FA7AEB52E1}"/>
              </a:ext>
            </a:extLst>
          </p:cNvPr>
          <p:cNvSpPr>
            <a:spLocks noGrp="1"/>
          </p:cNvSpPr>
          <p:nvPr>
            <p:ph type="dt" sz="half" idx="10"/>
          </p:nvPr>
        </p:nvSpPr>
        <p:spPr/>
        <p:txBody>
          <a:bodyPr/>
          <a:lstStyle/>
          <a:p>
            <a:fld id="{C96083D4-708C-4BB5-B4FD-30CE9FA12FD5}" type="datetime1">
              <a:rPr lang="en-US" smtClean="0"/>
              <a:t>1/27/2021</a:t>
            </a:fld>
            <a:endParaRPr lang="en-US"/>
          </a:p>
        </p:txBody>
      </p:sp>
      <p:sp>
        <p:nvSpPr>
          <p:cNvPr id="5" name="Footer Placeholder 4">
            <a:extLst>
              <a:ext uri="{FF2B5EF4-FFF2-40B4-BE49-F238E27FC236}">
                <a16:creationId xmlns:a16="http://schemas.microsoft.com/office/drawing/2014/main" id="{5AAB99C0-DC2A-4133-A10D-D43A1E05BB1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98122EFD-A17E-47F5-8AC9-EFD6D813DBE7}"/>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532222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668D-BFBE-4765-A294-8303931B57C9}"/>
              </a:ext>
            </a:extLst>
          </p:cNvPr>
          <p:cNvSpPr>
            <a:spLocks noGrp="1"/>
          </p:cNvSpPr>
          <p:nvPr>
            <p:ph type="title"/>
          </p:nvPr>
        </p:nvSpPr>
        <p:spPr>
          <a:xfrm>
            <a:off x="1346071" y="566278"/>
            <a:ext cx="9512429" cy="965458"/>
          </a:xfrm>
        </p:spPr>
        <p:txBody>
          <a:bodyPr/>
          <a:lstStyle>
            <a:lvl1pPr algn="ctr">
              <a:defRPr cap="all"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1B3C212-F55F-4D0D-BFA7-F00A33CAA196}"/>
              </a:ext>
            </a:extLst>
          </p:cNvPr>
          <p:cNvSpPr>
            <a:spLocks noGrp="1"/>
          </p:cNvSpPr>
          <p:nvPr>
            <p:ph sz="half" idx="1"/>
          </p:nvPr>
        </p:nvSpPr>
        <p:spPr>
          <a:xfrm>
            <a:off x="909758" y="2057400"/>
            <a:ext cx="5031521" cy="4119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154BDD7-2575-4E82-887D-DCAF9EB15924}"/>
              </a:ext>
            </a:extLst>
          </p:cNvPr>
          <p:cNvSpPr>
            <a:spLocks noGrp="1"/>
          </p:cNvSpPr>
          <p:nvPr>
            <p:ph sz="half" idx="2"/>
          </p:nvPr>
        </p:nvSpPr>
        <p:spPr>
          <a:xfrm>
            <a:off x="6265408" y="2057401"/>
            <a:ext cx="5016834" cy="4119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CAECC8-3C3A-4A5D-AB7A-1F99E5023D3F}"/>
              </a:ext>
            </a:extLst>
          </p:cNvPr>
          <p:cNvSpPr>
            <a:spLocks noGrp="1"/>
          </p:cNvSpPr>
          <p:nvPr>
            <p:ph type="dt" sz="half" idx="10"/>
          </p:nvPr>
        </p:nvSpPr>
        <p:spPr/>
        <p:txBody>
          <a:bodyPr/>
          <a:lstStyle/>
          <a:p>
            <a:fld id="{D0D239B2-65BC-4C2A-A62B-3EABFE9590E4}" type="datetime1">
              <a:rPr lang="en-US" smtClean="0"/>
              <a:t>1/27/2021</a:t>
            </a:fld>
            <a:endParaRPr lang="en-US"/>
          </a:p>
        </p:txBody>
      </p:sp>
      <p:sp>
        <p:nvSpPr>
          <p:cNvPr id="6" name="Footer Placeholder 5">
            <a:extLst>
              <a:ext uri="{FF2B5EF4-FFF2-40B4-BE49-F238E27FC236}">
                <a16:creationId xmlns:a16="http://schemas.microsoft.com/office/drawing/2014/main" id="{4447609B-ACA4-4323-9340-C7DB166D7A50}"/>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77409EA3-C5C7-4AC6-956A-DB9A3B4F314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1995865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0CDE0-7431-4F05-AA47-F10EB46C9608}"/>
              </a:ext>
            </a:extLst>
          </p:cNvPr>
          <p:cNvSpPr>
            <a:spLocks noGrp="1"/>
          </p:cNvSpPr>
          <p:nvPr>
            <p:ph type="title"/>
          </p:nvPr>
        </p:nvSpPr>
        <p:spPr>
          <a:xfrm>
            <a:off x="839788" y="365126"/>
            <a:ext cx="10276552" cy="1149350"/>
          </a:xfrm>
        </p:spPr>
        <p:txBody>
          <a:bodyPr>
            <a:normAutofit/>
          </a:bodyPr>
          <a:lstStyle>
            <a:lvl1pPr algn="ctr">
              <a:defRPr sz="3200" cap="all" spc="30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D9FFA7-D3EA-4CB8-A471-94235AD62592}"/>
              </a:ext>
            </a:extLst>
          </p:cNvPr>
          <p:cNvSpPr>
            <a:spLocks noGrp="1"/>
          </p:cNvSpPr>
          <p:nvPr>
            <p:ph type="body" idx="1"/>
          </p:nvPr>
        </p:nvSpPr>
        <p:spPr>
          <a:xfrm>
            <a:off x="839788" y="1681163"/>
            <a:ext cx="5157787" cy="823912"/>
          </a:xfrm>
        </p:spPr>
        <p:txBody>
          <a:bodyPr anchor="b"/>
          <a:lstStyle>
            <a:lvl1pPr marL="0" indent="0">
              <a:buNone/>
              <a:defRPr sz="2400" b="1"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5360D2-88E8-43C8-92D1-67AB23BBE2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C768F6-20A1-47A1-90FE-903135EEFD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555EC1-268F-4324-A003-3608AA0D84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55C8E4-FCB8-4E06-9C43-0ACD949A73D4}"/>
              </a:ext>
            </a:extLst>
          </p:cNvPr>
          <p:cNvSpPr>
            <a:spLocks noGrp="1"/>
          </p:cNvSpPr>
          <p:nvPr>
            <p:ph type="dt" sz="half" idx="10"/>
          </p:nvPr>
        </p:nvSpPr>
        <p:spPr/>
        <p:txBody>
          <a:bodyPr/>
          <a:lstStyle/>
          <a:p>
            <a:fld id="{85E05F5A-E4A3-476F-A89E-C2B73F2431E4}" type="datetime1">
              <a:rPr lang="en-US" smtClean="0"/>
              <a:t>1/27/2021</a:t>
            </a:fld>
            <a:endParaRPr lang="en-US"/>
          </a:p>
        </p:txBody>
      </p:sp>
      <p:sp>
        <p:nvSpPr>
          <p:cNvPr id="8" name="Footer Placeholder 7">
            <a:extLst>
              <a:ext uri="{FF2B5EF4-FFF2-40B4-BE49-F238E27FC236}">
                <a16:creationId xmlns:a16="http://schemas.microsoft.com/office/drawing/2014/main" id="{8B01C005-C973-4D82-942A-334F1D431A04}"/>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AAFB6186-6570-4DE8-8603-70B0A51DFE9C}"/>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023226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5ADD3-88C8-4B01-8CC6-808C0E416054}"/>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2634E6A-1390-4101-B78E-7592313407D7}"/>
              </a:ext>
            </a:extLst>
          </p:cNvPr>
          <p:cNvSpPr>
            <a:spLocks noGrp="1"/>
          </p:cNvSpPr>
          <p:nvPr>
            <p:ph type="dt" sz="half" idx="10"/>
          </p:nvPr>
        </p:nvSpPr>
        <p:spPr/>
        <p:txBody>
          <a:bodyPr/>
          <a:lstStyle/>
          <a:p>
            <a:fld id="{E3761515-4A26-4F31-9F61-5A10B1FABBFC}" type="datetime1">
              <a:rPr lang="en-US" smtClean="0"/>
              <a:t>1/27/2021</a:t>
            </a:fld>
            <a:endParaRPr lang="en-US"/>
          </a:p>
        </p:txBody>
      </p:sp>
      <p:sp>
        <p:nvSpPr>
          <p:cNvPr id="4" name="Footer Placeholder 3">
            <a:extLst>
              <a:ext uri="{FF2B5EF4-FFF2-40B4-BE49-F238E27FC236}">
                <a16:creationId xmlns:a16="http://schemas.microsoft.com/office/drawing/2014/main" id="{88BC7B90-4C99-4653-872A-3572A02DAE99}"/>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13B03516-4D31-49D2-9488-33C734A7A4F6}"/>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12603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0D8488-CF25-431B-A87A-AAF141BD0BBB}"/>
              </a:ext>
            </a:extLst>
          </p:cNvPr>
          <p:cNvSpPr>
            <a:spLocks noGrp="1"/>
          </p:cNvSpPr>
          <p:nvPr>
            <p:ph type="dt" sz="half" idx="10"/>
          </p:nvPr>
        </p:nvSpPr>
        <p:spPr/>
        <p:txBody>
          <a:bodyPr/>
          <a:lstStyle/>
          <a:p>
            <a:fld id="{4A75DC65-7D1F-4BAB-9695-F7E734143E14}" type="datetime1">
              <a:rPr lang="en-US" smtClean="0"/>
              <a:t>1/27/2021</a:t>
            </a:fld>
            <a:endParaRPr lang="en-US"/>
          </a:p>
        </p:txBody>
      </p:sp>
      <p:sp>
        <p:nvSpPr>
          <p:cNvPr id="3" name="Footer Placeholder 2">
            <a:extLst>
              <a:ext uri="{FF2B5EF4-FFF2-40B4-BE49-F238E27FC236}">
                <a16:creationId xmlns:a16="http://schemas.microsoft.com/office/drawing/2014/main" id="{8A2F58E5-C92D-4C64-B867-0576B1EADD06}"/>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89216797-ABEC-4FE0-AFDE-36107B96710D}"/>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767638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8F2B0-990D-418E-9D10-2464E98669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881131-AFFD-4339-9F30-D408B5105C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7C47F4-7968-4698-8BD3-A583099FAA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12BC6F-3996-4B2B-B8F2-DD3A82CCF76B}"/>
              </a:ext>
            </a:extLst>
          </p:cNvPr>
          <p:cNvSpPr>
            <a:spLocks noGrp="1"/>
          </p:cNvSpPr>
          <p:nvPr>
            <p:ph type="dt" sz="half" idx="10"/>
          </p:nvPr>
        </p:nvSpPr>
        <p:spPr/>
        <p:txBody>
          <a:bodyPr/>
          <a:lstStyle/>
          <a:p>
            <a:fld id="{7E624077-BD55-4036-8E92-6558FDF3B653}" type="datetime1">
              <a:rPr lang="en-US" smtClean="0"/>
              <a:t>1/27/2021</a:t>
            </a:fld>
            <a:endParaRPr lang="en-US"/>
          </a:p>
        </p:txBody>
      </p:sp>
      <p:sp>
        <p:nvSpPr>
          <p:cNvPr id="6" name="Footer Placeholder 5">
            <a:extLst>
              <a:ext uri="{FF2B5EF4-FFF2-40B4-BE49-F238E27FC236}">
                <a16:creationId xmlns:a16="http://schemas.microsoft.com/office/drawing/2014/main" id="{EA832E66-581A-4CF2-A40A-4E24FAAC4AE4}"/>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E83B1C89-C625-4618-81A2-FB34E4DA071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372899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1486F-443A-4F2D-AB1F-8B1F4C4DE7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A21213-E7FB-406A-B8CD-735AAC7AD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4F41A03-500E-49F7-8D99-A1EAFE4D34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91523D-69E9-4EAE-A610-B3A237B75842}"/>
              </a:ext>
            </a:extLst>
          </p:cNvPr>
          <p:cNvSpPr>
            <a:spLocks noGrp="1"/>
          </p:cNvSpPr>
          <p:nvPr>
            <p:ph type="dt" sz="half" idx="10"/>
          </p:nvPr>
        </p:nvSpPr>
        <p:spPr/>
        <p:txBody>
          <a:bodyPr/>
          <a:lstStyle/>
          <a:p>
            <a:fld id="{804225F2-7107-4609-BCC2-77C63064A5E8}" type="datetime1">
              <a:rPr lang="en-US" smtClean="0"/>
              <a:t>1/27/2021</a:t>
            </a:fld>
            <a:endParaRPr lang="en-US"/>
          </a:p>
        </p:txBody>
      </p:sp>
      <p:sp>
        <p:nvSpPr>
          <p:cNvPr id="6" name="Footer Placeholder 5">
            <a:extLst>
              <a:ext uri="{FF2B5EF4-FFF2-40B4-BE49-F238E27FC236}">
                <a16:creationId xmlns:a16="http://schemas.microsoft.com/office/drawing/2014/main" id="{4EDB852F-4134-4AB5-BA87-483B1E1ADD21}"/>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5E34C5CB-918E-4A09-8222-D36E37B63C0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53910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A0686-7BAC-45C0-BA30-0D0CBCE5CE63}"/>
              </a:ext>
            </a:extLst>
          </p:cNvPr>
          <p:cNvSpPr>
            <a:spLocks noGrp="1"/>
          </p:cNvSpPr>
          <p:nvPr>
            <p:ph type="title"/>
          </p:nvPr>
        </p:nvSpPr>
        <p:spPr>
          <a:xfrm>
            <a:off x="1371600" y="685800"/>
            <a:ext cx="9486900" cy="13716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34202DE-82CD-407D-8C68-174B0CBB57F7}"/>
              </a:ext>
            </a:extLst>
          </p:cNvPr>
          <p:cNvSpPr>
            <a:spLocks noGrp="1"/>
          </p:cNvSpPr>
          <p:nvPr>
            <p:ph type="body" idx="1"/>
          </p:nvPr>
        </p:nvSpPr>
        <p:spPr>
          <a:xfrm>
            <a:off x="1371599" y="2254103"/>
            <a:ext cx="9486901" cy="391809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554AC9D-6E1B-46D3-959F-A068A1EDBDBA}"/>
              </a:ext>
            </a:extLst>
          </p:cNvPr>
          <p:cNvSpPr>
            <a:spLocks noGrp="1"/>
          </p:cNvSpPr>
          <p:nvPr>
            <p:ph type="dt" sz="half" idx="2"/>
          </p:nvPr>
        </p:nvSpPr>
        <p:spPr>
          <a:xfrm rot="5400000">
            <a:off x="9800022" y="3223751"/>
            <a:ext cx="4114801"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fld id="{D3FE42E8-8B57-452D-A122-4DCE9AC771EF}" type="datetime1">
              <a:rPr lang="en-US" smtClean="0"/>
              <a:t>1/27/2021</a:t>
            </a:fld>
            <a:endParaRPr lang="en-US"/>
          </a:p>
        </p:txBody>
      </p:sp>
      <p:sp>
        <p:nvSpPr>
          <p:cNvPr id="5" name="Footer Placeholder 4">
            <a:extLst>
              <a:ext uri="{FF2B5EF4-FFF2-40B4-BE49-F238E27FC236}">
                <a16:creationId xmlns:a16="http://schemas.microsoft.com/office/drawing/2014/main" id="{A5FC0015-9EFB-40F8-BC00-AC2483D60905}"/>
              </a:ext>
            </a:extLst>
          </p:cNvPr>
          <p:cNvSpPr>
            <a:spLocks noGrp="1"/>
          </p:cNvSpPr>
          <p:nvPr>
            <p:ph type="ftr" sz="quarter" idx="3"/>
          </p:nvPr>
        </p:nvSpPr>
        <p:spPr>
          <a:xfrm rot="5400000">
            <a:off x="-1708136" y="3223750"/>
            <a:ext cx="4114800"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r>
              <a:rPr lang="en-US" dirty="0"/>
              <a:t>Sample Footer Text</a:t>
            </a:r>
          </a:p>
        </p:txBody>
      </p:sp>
      <p:sp>
        <p:nvSpPr>
          <p:cNvPr id="6" name="Slide Number Placeholder 5">
            <a:extLst>
              <a:ext uri="{FF2B5EF4-FFF2-40B4-BE49-F238E27FC236}">
                <a16:creationId xmlns:a16="http://schemas.microsoft.com/office/drawing/2014/main" id="{E572C732-0E3E-49E0-A72E-D4C08CB4455A}"/>
              </a:ext>
            </a:extLst>
          </p:cNvPr>
          <p:cNvSpPr>
            <a:spLocks noGrp="1"/>
          </p:cNvSpPr>
          <p:nvPr>
            <p:ph type="sldNum" sz="quarter" idx="4"/>
          </p:nvPr>
        </p:nvSpPr>
        <p:spPr>
          <a:xfrm>
            <a:off x="11116340" y="6356350"/>
            <a:ext cx="871868" cy="365125"/>
          </a:xfrm>
          <a:prstGeom prst="rect">
            <a:avLst/>
          </a:prstGeom>
        </p:spPr>
        <p:txBody>
          <a:bodyPr vert="horz" lIns="91440" tIns="45720" rIns="91440" bIns="45720" rtlCol="0" anchor="ctr"/>
          <a:lstStyle>
            <a:lvl1pPr algn="r">
              <a:defRPr sz="900" spc="300">
                <a:solidFill>
                  <a:schemeClr val="tx2">
                    <a:lumMod val="75000"/>
                    <a:lumOff val="25000"/>
                  </a:schemeClr>
                </a:solidFill>
                <a:latin typeface="+mn-lt"/>
              </a:defRPr>
            </a:lvl1pPr>
          </a:lstStyle>
          <a:p>
            <a:fld id="{F8E28480-1C08-4458-AD97-0283E6FFD09D}" type="slidenum">
              <a:rPr lang="en-US" smtClean="0"/>
              <a:pPr/>
              <a:t>‹#›</a:t>
            </a:fld>
            <a:endParaRPr lang="en-US"/>
          </a:p>
        </p:txBody>
      </p:sp>
    </p:spTree>
    <p:extLst>
      <p:ext uri="{BB962C8B-B14F-4D97-AF65-F5344CB8AC3E}">
        <p14:creationId xmlns:p14="http://schemas.microsoft.com/office/powerpoint/2010/main" val="100244665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5" r:id="rId6"/>
    <p:sldLayoutId id="2147483720" r:id="rId7"/>
    <p:sldLayoutId id="2147483721" r:id="rId8"/>
    <p:sldLayoutId id="2147483722" r:id="rId9"/>
    <p:sldLayoutId id="2147483724" r:id="rId10"/>
    <p:sldLayoutId id="2147483723" r:id="rId11"/>
  </p:sldLayoutIdLst>
  <p:hf sldNum="0" hdr="0" ftr="0" dt="0"/>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70000"/>
        <a:buFont typeface="Arial" panose="020B0604020202020204" pitchFamily="34" charset="0"/>
        <a:buChar char="•"/>
        <a:defRPr sz="2400" kern="1200">
          <a:solidFill>
            <a:schemeClr val="tx2"/>
          </a:solidFill>
          <a:latin typeface="+mj-lt"/>
          <a:ea typeface="+mn-ea"/>
          <a:cs typeface="+mn-cs"/>
        </a:defRPr>
      </a:lvl1pPr>
      <a:lvl2pPr marL="685800" indent="-228600" algn="l" defTabSz="914400" rtl="0" eaLnBrk="1" latinLnBrk="0" hangingPunct="1">
        <a:lnSpc>
          <a:spcPct val="100000"/>
        </a:lnSpc>
        <a:spcBef>
          <a:spcPts val="500"/>
        </a:spcBef>
        <a:buSzPct val="70000"/>
        <a:buFont typeface="Arial" panose="020B0604020202020204" pitchFamily="34" charset="0"/>
        <a:buChar char="•"/>
        <a:defRPr sz="2000" kern="1200">
          <a:solidFill>
            <a:schemeClr val="tx2"/>
          </a:solidFill>
          <a:latin typeface="+mj-lt"/>
          <a:ea typeface="+mn-ea"/>
          <a:cs typeface="+mn-cs"/>
        </a:defRPr>
      </a:lvl2pPr>
      <a:lvl3pPr marL="1143000" indent="-228600" algn="l" defTabSz="914400" rtl="0" eaLnBrk="1" latinLnBrk="0" hangingPunct="1">
        <a:lnSpc>
          <a:spcPct val="100000"/>
        </a:lnSpc>
        <a:spcBef>
          <a:spcPts val="500"/>
        </a:spcBef>
        <a:buSzPct val="70000"/>
        <a:buFont typeface="Arial" panose="020B0604020202020204" pitchFamily="34" charset="0"/>
        <a:buChar char="•"/>
        <a:defRPr sz="1800" kern="1200">
          <a:solidFill>
            <a:schemeClr val="tx2"/>
          </a:solidFill>
          <a:latin typeface="+mj-lt"/>
          <a:ea typeface="+mn-ea"/>
          <a:cs typeface="+mn-cs"/>
        </a:defRPr>
      </a:lvl3pPr>
      <a:lvl4pPr marL="16002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4pPr>
      <a:lvl5pPr marL="20574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FB2D26E-FBAE-45B8-B0F6-80E4ABDEC3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3442A66-721F-4552-A3AD-3A2215F0C1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10200" cy="68580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67EA5288-5BEB-4C44-949A-ED209FE21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0"/>
            <a:ext cx="4076700" cy="54863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E4ADF0-C625-7F46-9C1B-9408A82568D2}"/>
              </a:ext>
            </a:extLst>
          </p:cNvPr>
          <p:cNvSpPr>
            <a:spLocks noGrp="1"/>
          </p:cNvSpPr>
          <p:nvPr>
            <p:ph type="ctrTitle"/>
          </p:nvPr>
        </p:nvSpPr>
        <p:spPr>
          <a:xfrm>
            <a:off x="1181100" y="685800"/>
            <a:ext cx="3086099" cy="2508139"/>
          </a:xfrm>
        </p:spPr>
        <p:txBody>
          <a:bodyPr>
            <a:normAutofit/>
          </a:bodyPr>
          <a:lstStyle/>
          <a:p>
            <a:pPr>
              <a:lnSpc>
                <a:spcPct val="100000"/>
              </a:lnSpc>
            </a:pPr>
            <a:r>
              <a:rPr lang="pl-PL" sz="3200" b="1" dirty="0">
                <a:latin typeface="OFL Sorts Mill Goudy TT" panose="02000503000000000000" pitchFamily="2" charset="0"/>
              </a:rPr>
              <a:t>NAUCZ NAS</a:t>
            </a:r>
            <a:r>
              <a:rPr lang="en-US" sz="3200" b="1" dirty="0">
                <a:latin typeface="OFL Sorts Mill Goudy TT" panose="02000503000000000000" pitchFamily="2" charset="0"/>
              </a:rPr>
              <a:t> </a:t>
            </a:r>
            <a:r>
              <a:rPr lang="pl-PL" sz="3200" b="1" dirty="0">
                <a:solidFill>
                  <a:srgbClr val="002060"/>
                </a:solidFill>
                <a:latin typeface="Arial Nova" panose="020B0604020202020204" pitchFamily="34" charset="0"/>
              </a:rPr>
              <a:t>się modlić</a:t>
            </a:r>
            <a:endParaRPr lang="en-US" sz="3200" b="1" dirty="0">
              <a:solidFill>
                <a:srgbClr val="002060"/>
              </a:solidFill>
              <a:latin typeface="Arial Nova" panose="020B0604020202020204" pitchFamily="34" charset="0"/>
            </a:endParaRPr>
          </a:p>
        </p:txBody>
      </p:sp>
      <p:sp>
        <p:nvSpPr>
          <p:cNvPr id="3" name="Subtitle 2">
            <a:extLst>
              <a:ext uri="{FF2B5EF4-FFF2-40B4-BE49-F238E27FC236}">
                <a16:creationId xmlns:a16="http://schemas.microsoft.com/office/drawing/2014/main" id="{139F1FC9-EF20-0E43-B465-0D6A3B16F94A}"/>
              </a:ext>
            </a:extLst>
          </p:cNvPr>
          <p:cNvSpPr>
            <a:spLocks noGrp="1"/>
          </p:cNvSpPr>
          <p:nvPr>
            <p:ph type="subTitle" idx="1"/>
          </p:nvPr>
        </p:nvSpPr>
        <p:spPr>
          <a:xfrm>
            <a:off x="1371600" y="3586158"/>
            <a:ext cx="2705100" cy="1371601"/>
          </a:xfrm>
        </p:spPr>
        <p:txBody>
          <a:bodyPr>
            <a:normAutofit fontScale="85000" lnSpcReduction="20000"/>
          </a:bodyPr>
          <a:lstStyle/>
          <a:p>
            <a:r>
              <a:rPr lang="pl-PL" sz="2800" dirty="0">
                <a:latin typeface="OFL Sorts Mill Goudy TT" panose="02000503000000000000" pitchFamily="2" charset="0"/>
              </a:rPr>
              <a:t>Cztery sposoby </a:t>
            </a:r>
            <a:br>
              <a:rPr lang="pl-PL" sz="2800" dirty="0">
                <a:latin typeface="OFL Sorts Mill Goudy TT" panose="02000503000000000000" pitchFamily="2" charset="0"/>
              </a:rPr>
            </a:br>
            <a:r>
              <a:rPr lang="pl-PL" sz="2800" dirty="0">
                <a:latin typeface="OFL Sorts Mill Goudy TT" panose="02000503000000000000" pitchFamily="2" charset="0"/>
              </a:rPr>
              <a:t>na korzystanie </a:t>
            </a:r>
            <a:br>
              <a:rPr lang="pl-PL" sz="2800" dirty="0">
                <a:latin typeface="OFL Sorts Mill Goudy TT" panose="02000503000000000000" pitchFamily="2" charset="0"/>
              </a:rPr>
            </a:br>
            <a:r>
              <a:rPr lang="pl-PL" sz="2800" dirty="0">
                <a:latin typeface="OFL Sorts Mill Goudy TT" panose="02000503000000000000" pitchFamily="2" charset="0"/>
              </a:rPr>
              <a:t>w pełni </a:t>
            </a:r>
            <a:br>
              <a:rPr lang="pl-PL" sz="2800" dirty="0">
                <a:latin typeface="OFL Sorts Mill Goudy TT" panose="02000503000000000000" pitchFamily="2" charset="0"/>
              </a:rPr>
            </a:br>
            <a:r>
              <a:rPr lang="pl-PL" sz="2800" dirty="0">
                <a:latin typeface="OFL Sorts Mill Goudy TT" panose="02000503000000000000" pitchFamily="2" charset="0"/>
              </a:rPr>
              <a:t>z czasu modlitwy</a:t>
            </a:r>
            <a:endParaRPr lang="en-US" sz="2800" dirty="0">
              <a:latin typeface="OFL Sorts Mill Goudy TT" panose="02000503000000000000" pitchFamily="2" charset="0"/>
            </a:endParaRPr>
          </a:p>
        </p:txBody>
      </p:sp>
      <p:pic>
        <p:nvPicPr>
          <p:cNvPr id="4" name="Picture 3">
            <a:extLst>
              <a:ext uri="{FF2B5EF4-FFF2-40B4-BE49-F238E27FC236}">
                <a16:creationId xmlns:a16="http://schemas.microsoft.com/office/drawing/2014/main" id="{2DCCA70D-77F2-4DB1-AE94-F9F03E59260B}"/>
              </a:ext>
            </a:extLst>
          </p:cNvPr>
          <p:cNvPicPr>
            <a:picLocks noChangeAspect="1"/>
          </p:cNvPicPr>
          <p:nvPr/>
        </p:nvPicPr>
        <p:blipFill rotWithShape="1">
          <a:blip r:embed="rId3"/>
          <a:srcRect l="16996" r="16995" b="-1"/>
          <a:stretch/>
        </p:blipFill>
        <p:spPr>
          <a:xfrm>
            <a:off x="5410200" y="10"/>
            <a:ext cx="6781800" cy="6857990"/>
          </a:xfrm>
          <a:prstGeom prst="rect">
            <a:avLst/>
          </a:prstGeom>
        </p:spPr>
      </p:pic>
      <p:pic>
        <p:nvPicPr>
          <p:cNvPr id="17" name="Picture 16">
            <a:extLst>
              <a:ext uri="{FF2B5EF4-FFF2-40B4-BE49-F238E27FC236}">
                <a16:creationId xmlns:a16="http://schemas.microsoft.com/office/drawing/2014/main" id="{CBF06A19-CF4B-E041-A157-713F22620054}"/>
              </a:ext>
            </a:extLst>
          </p:cNvPr>
          <p:cNvPicPr>
            <a:picLocks noChangeAspect="1"/>
          </p:cNvPicPr>
          <p:nvPr/>
        </p:nvPicPr>
        <p:blipFill rotWithShape="1">
          <a:blip r:embed="rId3"/>
          <a:srcRect l="16996" r="16995" b="-1"/>
          <a:stretch/>
        </p:blipFill>
        <p:spPr>
          <a:xfrm>
            <a:off x="5272088" y="10"/>
            <a:ext cx="6919912" cy="6857990"/>
          </a:xfrm>
          <a:prstGeom prst="rect">
            <a:avLst/>
          </a:prstGeom>
        </p:spPr>
      </p:pic>
      <p:pic>
        <p:nvPicPr>
          <p:cNvPr id="23" name="Picture 22">
            <a:extLst>
              <a:ext uri="{FF2B5EF4-FFF2-40B4-BE49-F238E27FC236}">
                <a16:creationId xmlns:a16="http://schemas.microsoft.com/office/drawing/2014/main" id="{A3B34436-3212-A946-AD90-ED02EAD40E18}"/>
              </a:ext>
            </a:extLst>
          </p:cNvPr>
          <p:cNvPicPr>
            <a:picLocks noChangeAspect="1"/>
          </p:cNvPicPr>
          <p:nvPr/>
        </p:nvPicPr>
        <p:blipFill rotWithShape="1">
          <a:blip r:embed="rId3"/>
          <a:srcRect l="16996" r="16995" b="-1"/>
          <a:stretch/>
        </p:blipFill>
        <p:spPr>
          <a:xfrm>
            <a:off x="5272088" y="14298"/>
            <a:ext cx="6919912" cy="6857990"/>
          </a:xfrm>
          <a:prstGeom prst="rect">
            <a:avLst/>
          </a:prstGeom>
        </p:spPr>
      </p:pic>
      <p:sp>
        <p:nvSpPr>
          <p:cNvPr id="5" name="TextBox 4">
            <a:extLst>
              <a:ext uri="{FF2B5EF4-FFF2-40B4-BE49-F238E27FC236}">
                <a16:creationId xmlns:a16="http://schemas.microsoft.com/office/drawing/2014/main" id="{451A95D1-554A-BB44-9604-1923DAF10B20}"/>
              </a:ext>
            </a:extLst>
          </p:cNvPr>
          <p:cNvSpPr txBox="1"/>
          <p:nvPr/>
        </p:nvSpPr>
        <p:spPr>
          <a:xfrm>
            <a:off x="1244600" y="5283200"/>
            <a:ext cx="3086100" cy="338554"/>
          </a:xfrm>
          <a:prstGeom prst="rect">
            <a:avLst/>
          </a:prstGeom>
          <a:noFill/>
        </p:spPr>
        <p:txBody>
          <a:bodyPr wrap="square" rtlCol="0">
            <a:spAutoFit/>
          </a:bodyPr>
          <a:lstStyle/>
          <a:p>
            <a:pPr algn="ctr"/>
            <a:r>
              <a:rPr lang="pl-PL" sz="1600" dirty="0"/>
              <a:t>Autor: </a:t>
            </a:r>
            <a:r>
              <a:rPr lang="en-US" sz="1600" dirty="0"/>
              <a:t>Zdravko Stefanovic</a:t>
            </a:r>
          </a:p>
        </p:txBody>
      </p:sp>
    </p:spTree>
    <p:extLst>
      <p:ext uri="{BB962C8B-B14F-4D97-AF65-F5344CB8AC3E}">
        <p14:creationId xmlns:p14="http://schemas.microsoft.com/office/powerpoint/2010/main" val="2921476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view of a mountain&#10;&#10;Description automatically generated">
            <a:extLst>
              <a:ext uri="{FF2B5EF4-FFF2-40B4-BE49-F238E27FC236}">
                <a16:creationId xmlns:a16="http://schemas.microsoft.com/office/drawing/2014/main" id="{419BB947-3387-7D45-AA19-BF4107ADDE6D}"/>
              </a:ext>
            </a:extLst>
          </p:cNvPr>
          <p:cNvPicPr>
            <a:picLocks noChangeAspect="1"/>
          </p:cNvPicPr>
          <p:nvPr/>
        </p:nvPicPr>
        <p:blipFill rotWithShape="1">
          <a:blip r:embed="rId3"/>
          <a:srcRect l="44713" r="1403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A22485FB-7EA2-F94E-81CC-421B508E7BD5}"/>
              </a:ext>
            </a:extLst>
          </p:cNvPr>
          <p:cNvSpPr>
            <a:spLocks noGrp="1"/>
          </p:cNvSpPr>
          <p:nvPr>
            <p:ph idx="1"/>
          </p:nvPr>
        </p:nvSpPr>
        <p:spPr>
          <a:xfrm>
            <a:off x="5364126" y="1231361"/>
            <a:ext cx="6330034" cy="4471451"/>
          </a:xfrm>
        </p:spPr>
        <p:txBody>
          <a:bodyPr>
            <a:normAutofit/>
          </a:bodyPr>
          <a:lstStyle/>
          <a:p>
            <a:r>
              <a:rPr lang="pl-PL" sz="2600" dirty="0">
                <a:latin typeface="OFL Sorts Mill Goudy TT" panose="02000503000000000000" pitchFamily="2" charset="0"/>
              </a:rPr>
              <a:t>Nie oznacza to, że bohaterowie Biblii </a:t>
            </a:r>
            <a:br>
              <a:rPr lang="pl-PL" sz="2600" dirty="0">
                <a:latin typeface="OFL Sorts Mill Goudy TT" panose="02000503000000000000" pitchFamily="2" charset="0"/>
              </a:rPr>
            </a:br>
            <a:r>
              <a:rPr lang="pl-PL" sz="2600" dirty="0">
                <a:latin typeface="OFL Sorts Mill Goudy TT" panose="02000503000000000000" pitchFamily="2" charset="0"/>
              </a:rPr>
              <a:t>nie modlili się o codzienne potrzeby</a:t>
            </a:r>
            <a:r>
              <a:rPr lang="en-US" sz="2600" dirty="0">
                <a:latin typeface="OFL Sorts Mill Goudy TT" panose="02000503000000000000" pitchFamily="2" charset="0"/>
              </a:rPr>
              <a:t>.</a:t>
            </a:r>
            <a:r>
              <a:rPr lang="pl-PL" sz="2600" dirty="0">
                <a:latin typeface="OFL Sorts Mill Goudy TT" panose="02000503000000000000" pitchFamily="2" charset="0"/>
              </a:rPr>
              <a:t> Wręcz przeciwnie, często się o nie modlili. Ale modlitwy zaczynali od oddawania czci Bogu, oddawania mu chwały za Jego moc </a:t>
            </a:r>
            <a:br>
              <a:rPr lang="pl-PL" sz="2600" dirty="0">
                <a:latin typeface="OFL Sorts Mill Goudy TT" panose="02000503000000000000" pitchFamily="2" charset="0"/>
              </a:rPr>
            </a:br>
            <a:r>
              <a:rPr lang="pl-PL" sz="2600" dirty="0">
                <a:latin typeface="OFL Sorts Mill Goudy TT" panose="02000503000000000000" pitchFamily="2" charset="0"/>
              </a:rPr>
              <a:t>i łaskę, a dopiero potem skupiali się </a:t>
            </a:r>
            <a:br>
              <a:rPr lang="pl-PL" sz="2600" dirty="0">
                <a:latin typeface="OFL Sorts Mill Goudy TT" panose="02000503000000000000" pitchFamily="2" charset="0"/>
              </a:rPr>
            </a:br>
            <a:r>
              <a:rPr lang="pl-PL" sz="2600" dirty="0">
                <a:latin typeface="OFL Sorts Mill Goudy TT" panose="02000503000000000000" pitchFamily="2" charset="0"/>
              </a:rPr>
              <a:t>na pozostałych potrzebach.</a:t>
            </a:r>
            <a:endParaRPr lang="en-US" sz="2600" dirty="0">
              <a:latin typeface="OFL Sorts Mill Goudy TT" panose="02000503000000000000" pitchFamily="2" charset="0"/>
            </a:endParaRPr>
          </a:p>
          <a:p>
            <a:r>
              <a:rPr lang="pl-PL" sz="2600" dirty="0">
                <a:latin typeface="OFL Sorts Mill Goudy TT" panose="02000503000000000000" pitchFamily="2" charset="0"/>
              </a:rPr>
              <a:t>Gdy mowa o modlitwie, zarówno Jezus </a:t>
            </a:r>
            <a:br>
              <a:rPr lang="pl-PL" sz="2600" dirty="0">
                <a:latin typeface="OFL Sorts Mill Goudy TT" panose="02000503000000000000" pitchFamily="2" charset="0"/>
              </a:rPr>
            </a:br>
            <a:r>
              <a:rPr lang="pl-PL" sz="2600" dirty="0">
                <a:latin typeface="OFL Sorts Mill Goudy TT" panose="02000503000000000000" pitchFamily="2" charset="0"/>
              </a:rPr>
              <a:t>jak i Biblia uczą nas, by najpierw </a:t>
            </a:r>
            <a:br>
              <a:rPr lang="pl-PL" sz="2600" dirty="0">
                <a:latin typeface="OFL Sorts Mill Goudy TT" panose="02000503000000000000" pitchFamily="2" charset="0"/>
              </a:rPr>
            </a:br>
            <a:r>
              <a:rPr lang="pl-PL" sz="2600" dirty="0">
                <a:latin typeface="OFL Sorts Mill Goudy TT" panose="02000503000000000000" pitchFamily="2" charset="0"/>
              </a:rPr>
              <a:t>skupiać się na tym, co jest najważniejsze</a:t>
            </a:r>
            <a:r>
              <a:rPr lang="en-US" sz="2600" dirty="0">
                <a:latin typeface="OFL Sorts Mill Goudy TT" panose="02000503000000000000" pitchFamily="2" charset="0"/>
              </a:rPr>
              <a:t>.</a:t>
            </a:r>
          </a:p>
          <a:p>
            <a:endParaRPr lang="en-US" sz="2600" dirty="0">
              <a:latin typeface="OFL Sorts Mill Goudy TT" panose="02000503000000000000" pitchFamily="2" charset="0"/>
            </a:endParaRPr>
          </a:p>
        </p:txBody>
      </p:sp>
    </p:spTree>
    <p:extLst>
      <p:ext uri="{BB962C8B-B14F-4D97-AF65-F5344CB8AC3E}">
        <p14:creationId xmlns:p14="http://schemas.microsoft.com/office/powerpoint/2010/main" val="1228866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2">
            <a:extLst>
              <a:ext uri="{FF2B5EF4-FFF2-40B4-BE49-F238E27FC236}">
                <a16:creationId xmlns:a16="http://schemas.microsoft.com/office/drawing/2014/main" id="{8EBD63AD-33A9-4D22-9A5B-438B663EC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4">
            <a:extLst>
              <a:ext uri="{FF2B5EF4-FFF2-40B4-BE49-F238E27FC236}">
                <a16:creationId xmlns:a16="http://schemas.microsoft.com/office/drawing/2014/main" id="{2BAD9CC4-644A-42E5-A6A6-082517FA6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8" y="0"/>
            <a:ext cx="6096001"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91E1D4-E4D3-DB4E-8680-099BC9C5732C}"/>
              </a:ext>
            </a:extLst>
          </p:cNvPr>
          <p:cNvSpPr>
            <a:spLocks noGrp="1"/>
          </p:cNvSpPr>
          <p:nvPr>
            <p:ph type="title"/>
          </p:nvPr>
        </p:nvSpPr>
        <p:spPr>
          <a:xfrm>
            <a:off x="6701170" y="896259"/>
            <a:ext cx="4821675" cy="1175431"/>
          </a:xfrm>
        </p:spPr>
        <p:txBody>
          <a:bodyPr>
            <a:normAutofit/>
          </a:bodyPr>
          <a:lstStyle/>
          <a:p>
            <a:pPr algn="ctr"/>
            <a:r>
              <a:rPr lang="en-US" sz="2700" b="1" dirty="0"/>
              <a:t>4</a:t>
            </a:r>
            <a:r>
              <a:rPr lang="en-US" sz="2800" b="1" dirty="0">
                <a:solidFill>
                  <a:srgbClr val="002060"/>
                </a:solidFill>
              </a:rPr>
              <a:t>. </a:t>
            </a:r>
            <a:r>
              <a:rPr lang="pl-PL" sz="2400" b="1" dirty="0">
                <a:solidFill>
                  <a:srgbClr val="002060"/>
                </a:solidFill>
                <a:latin typeface="OFL Sorts Mill Goudy TT" panose="02000503000000000000" pitchFamily="2" charset="0"/>
              </a:rPr>
              <a:t>Nie zmieniać, </a:t>
            </a:r>
            <a:br>
              <a:rPr lang="pl-PL" sz="2400" b="1" dirty="0">
                <a:solidFill>
                  <a:srgbClr val="002060"/>
                </a:solidFill>
                <a:latin typeface="OFL Sorts Mill Goudy TT" panose="02000503000000000000" pitchFamily="2" charset="0"/>
              </a:rPr>
            </a:br>
            <a:r>
              <a:rPr lang="pl-PL" sz="2400" b="1" dirty="0">
                <a:solidFill>
                  <a:srgbClr val="002060"/>
                </a:solidFill>
                <a:latin typeface="OFL Sorts Mill Goudy TT" panose="02000503000000000000" pitchFamily="2" charset="0"/>
              </a:rPr>
              <a:t>a być zmienianym</a:t>
            </a:r>
            <a:br>
              <a:rPr lang="en-US" sz="2800" b="1" dirty="0">
                <a:solidFill>
                  <a:srgbClr val="002060"/>
                </a:solidFill>
              </a:rPr>
            </a:br>
            <a:endParaRPr lang="en-US" sz="2400" dirty="0">
              <a:solidFill>
                <a:srgbClr val="002060"/>
              </a:solidFill>
            </a:endParaRPr>
          </a:p>
        </p:txBody>
      </p:sp>
      <p:pic>
        <p:nvPicPr>
          <p:cNvPr id="8" name="Picture 7">
            <a:extLst>
              <a:ext uri="{FF2B5EF4-FFF2-40B4-BE49-F238E27FC236}">
                <a16:creationId xmlns:a16="http://schemas.microsoft.com/office/drawing/2014/main" id="{6BD928B5-ADB5-D84B-8509-387A4F840590}"/>
              </a:ext>
            </a:extLst>
          </p:cNvPr>
          <p:cNvPicPr>
            <a:picLocks noChangeAspect="1"/>
          </p:cNvPicPr>
          <p:nvPr/>
        </p:nvPicPr>
        <p:blipFill rotWithShape="1">
          <a:blip r:embed="rId3"/>
          <a:srcRect l="36601" r="5919" b="-2"/>
          <a:stretch/>
        </p:blipFill>
        <p:spPr>
          <a:xfrm>
            <a:off x="685801" y="685800"/>
            <a:ext cx="4724400" cy="5486400"/>
          </a:xfrm>
          <a:prstGeom prst="rect">
            <a:avLst/>
          </a:prstGeom>
        </p:spPr>
      </p:pic>
      <p:sp>
        <p:nvSpPr>
          <p:cNvPr id="3" name="Content Placeholder 2">
            <a:extLst>
              <a:ext uri="{FF2B5EF4-FFF2-40B4-BE49-F238E27FC236}">
                <a16:creationId xmlns:a16="http://schemas.microsoft.com/office/drawing/2014/main" id="{EFEC5E50-4806-E74C-A271-78A608D59B97}"/>
              </a:ext>
            </a:extLst>
          </p:cNvPr>
          <p:cNvSpPr>
            <a:spLocks noGrp="1"/>
          </p:cNvSpPr>
          <p:nvPr>
            <p:ph idx="1"/>
          </p:nvPr>
        </p:nvSpPr>
        <p:spPr>
          <a:xfrm>
            <a:off x="6801185" y="2302937"/>
            <a:ext cx="4821675" cy="2597685"/>
          </a:xfrm>
        </p:spPr>
        <p:txBody>
          <a:bodyPr>
            <a:normAutofit/>
          </a:bodyPr>
          <a:lstStyle/>
          <a:p>
            <a:r>
              <a:rPr lang="en-US" sz="2800" dirty="0"/>
              <a:t> </a:t>
            </a:r>
            <a:r>
              <a:rPr lang="pl-PL" sz="2600" dirty="0">
                <a:latin typeface="OFL Sorts Mill Goudy TT" panose="02000503000000000000" pitchFamily="2" charset="0"/>
              </a:rPr>
              <a:t>Gdy mówimy „Amen”, </a:t>
            </a:r>
            <a:br>
              <a:rPr lang="pl-PL" sz="2600" dirty="0">
                <a:latin typeface="OFL Sorts Mill Goudy TT" panose="02000503000000000000" pitchFamily="2" charset="0"/>
              </a:rPr>
            </a:br>
            <a:r>
              <a:rPr lang="pl-PL" sz="2600" dirty="0">
                <a:latin typeface="OFL Sorts Mill Goudy TT" panose="02000503000000000000" pitchFamily="2" charset="0"/>
              </a:rPr>
              <a:t>jest to deklaracja naszej gotowości do poddania się Bogu i zaakceptowania Jego woli.</a:t>
            </a:r>
            <a:endParaRPr lang="en-US" sz="2600" dirty="0">
              <a:latin typeface="OFL Sorts Mill Goudy TT" panose="02000503000000000000" pitchFamily="2" charset="0"/>
            </a:endParaRPr>
          </a:p>
        </p:txBody>
      </p:sp>
    </p:spTree>
    <p:extLst>
      <p:ext uri="{BB962C8B-B14F-4D97-AF65-F5344CB8AC3E}">
        <p14:creationId xmlns:p14="http://schemas.microsoft.com/office/powerpoint/2010/main" val="474438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B11D716-C386-4458-B509-DF66B4C0B9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E1BE3E3-58C1-4A81-90ED-54387D0F1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7818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DF3E2CA-CA90-0148-84E5-F9715803B978}"/>
              </a:ext>
            </a:extLst>
          </p:cNvPr>
          <p:cNvSpPr>
            <a:spLocks noGrp="1"/>
          </p:cNvSpPr>
          <p:nvPr>
            <p:ph idx="1"/>
          </p:nvPr>
        </p:nvSpPr>
        <p:spPr>
          <a:xfrm>
            <a:off x="171450" y="800100"/>
            <a:ext cx="6481761" cy="5529260"/>
          </a:xfrm>
        </p:spPr>
        <p:txBody>
          <a:bodyPr>
            <a:normAutofit fontScale="92500"/>
          </a:bodyPr>
          <a:lstStyle/>
          <a:p>
            <a:r>
              <a:rPr lang="pl-PL" dirty="0">
                <a:latin typeface="OFL Sorts Mill Goudy TT" panose="02000503000000000000" pitchFamily="2" charset="0"/>
              </a:rPr>
              <a:t>Prawdziwym celem modlitwy nie jest próba zmiany Bożych planów wobec nas czy wobec tych, </a:t>
            </a:r>
            <a:br>
              <a:rPr lang="pl-PL" dirty="0">
                <a:latin typeface="OFL Sorts Mill Goudy TT" panose="02000503000000000000" pitchFamily="2" charset="0"/>
              </a:rPr>
            </a:br>
            <a:r>
              <a:rPr lang="pl-PL" dirty="0">
                <a:latin typeface="OFL Sorts Mill Goudy TT" panose="02000503000000000000" pitchFamily="2" charset="0"/>
              </a:rPr>
              <a:t>za których się modlimy. Ma ona raczej zmienić </a:t>
            </a:r>
            <a:br>
              <a:rPr lang="pl-PL" dirty="0">
                <a:latin typeface="OFL Sorts Mill Goudy TT" panose="02000503000000000000" pitchFamily="2" charset="0"/>
              </a:rPr>
            </a:br>
            <a:r>
              <a:rPr lang="pl-PL" dirty="0">
                <a:latin typeface="OFL Sorts Mill Goudy TT" panose="02000503000000000000" pitchFamily="2" charset="0"/>
              </a:rPr>
              <a:t>nas i sprawić, byśmy poddali się Jego woli. </a:t>
            </a:r>
            <a:br>
              <a:rPr lang="pl-PL" dirty="0">
                <a:latin typeface="OFL Sorts Mill Goudy TT" panose="02000503000000000000" pitchFamily="2" charset="0"/>
              </a:rPr>
            </a:br>
            <a:r>
              <a:rPr lang="pl-PL" dirty="0">
                <a:latin typeface="OFL Sorts Mill Goudy TT" panose="02000503000000000000" pitchFamily="2" charset="0"/>
              </a:rPr>
              <a:t>Oto dlaczego Jezus modlił się w </a:t>
            </a:r>
            <a:r>
              <a:rPr lang="pl-PL" dirty="0" err="1">
                <a:latin typeface="OFL Sorts Mill Goudy TT" panose="02000503000000000000" pitchFamily="2" charset="0"/>
              </a:rPr>
              <a:t>Getsemane</a:t>
            </a:r>
            <a:r>
              <a:rPr lang="pl-PL" dirty="0">
                <a:latin typeface="OFL Sorts Mill Goudy TT" panose="02000503000000000000" pitchFamily="2" charset="0"/>
              </a:rPr>
              <a:t>: </a:t>
            </a:r>
            <a:br>
              <a:rPr lang="pl-PL" dirty="0">
                <a:latin typeface="OFL Sorts Mill Goudy TT" panose="02000503000000000000" pitchFamily="2" charset="0"/>
              </a:rPr>
            </a:br>
            <a:r>
              <a:rPr lang="pl-PL" dirty="0">
                <a:latin typeface="OFL Sorts Mill Goudy TT" panose="02000503000000000000" pitchFamily="2" charset="0"/>
              </a:rPr>
              <a:t>„niech się stanie nie jak ja chcę, ale jak ty.” </a:t>
            </a:r>
            <a:br>
              <a:rPr lang="pl-PL" dirty="0">
                <a:latin typeface="OFL Sorts Mill Goudy TT" panose="02000503000000000000" pitchFamily="2" charset="0"/>
              </a:rPr>
            </a:br>
            <a:r>
              <a:rPr lang="en-US" dirty="0">
                <a:latin typeface="OFL Sorts Mill Goudy TT" panose="02000503000000000000" pitchFamily="2" charset="0"/>
              </a:rPr>
              <a:t>(M</a:t>
            </a:r>
            <a:r>
              <a:rPr lang="pl-PL" dirty="0">
                <a:latin typeface="OFL Sorts Mill Goudy TT" panose="02000503000000000000" pitchFamily="2" charset="0"/>
              </a:rPr>
              <a:t>t</a:t>
            </a:r>
            <a:r>
              <a:rPr lang="en-US" dirty="0">
                <a:latin typeface="OFL Sorts Mill Goudy TT" panose="02000503000000000000" pitchFamily="2" charset="0"/>
              </a:rPr>
              <a:t> </a:t>
            </a:r>
            <a:r>
              <a:rPr lang="en-US" dirty="0"/>
              <a:t>26</a:t>
            </a:r>
            <a:r>
              <a:rPr lang="pl-PL" dirty="0"/>
              <a:t>,</a:t>
            </a:r>
            <a:r>
              <a:rPr lang="en-US" dirty="0"/>
              <a:t>39</a:t>
            </a:r>
            <a:r>
              <a:rPr lang="pl-PL" dirty="0"/>
              <a:t> UBG</a:t>
            </a:r>
            <a:r>
              <a:rPr lang="en-US" dirty="0"/>
              <a:t>).</a:t>
            </a:r>
          </a:p>
          <a:p>
            <a:endParaRPr lang="en-US" dirty="0"/>
          </a:p>
          <a:p>
            <a:r>
              <a:rPr lang="pl-PL" dirty="0">
                <a:latin typeface="OFL Sorts Mill Goudy TT" panose="02000503000000000000" pitchFamily="2" charset="0"/>
              </a:rPr>
              <a:t>Psalmista wyznaje na początku swojej modlitwy: </a:t>
            </a:r>
            <a:r>
              <a:rPr lang="en-US" dirty="0">
                <a:latin typeface="OFL Sorts Mill Goudy TT" panose="02000503000000000000" pitchFamily="2" charset="0"/>
              </a:rPr>
              <a:t>„</a:t>
            </a:r>
            <a:r>
              <a:rPr lang="pl-PL" dirty="0">
                <a:latin typeface="OFL Sorts Mill Goudy TT" panose="02000503000000000000" pitchFamily="2" charset="0"/>
              </a:rPr>
              <a:t>zanim na moim języku pojawi się słowo, ty, PANIE, już je znasz</a:t>
            </a:r>
            <a:r>
              <a:rPr lang="en-US" dirty="0">
                <a:latin typeface="OFL Sorts Mill Goudy TT" panose="02000503000000000000" pitchFamily="2" charset="0"/>
              </a:rPr>
              <a:t>" (Ps </a:t>
            </a:r>
            <a:r>
              <a:rPr lang="en-US" dirty="0"/>
              <a:t>139</a:t>
            </a:r>
            <a:r>
              <a:rPr lang="pl-PL" dirty="0"/>
              <a:t>,4 UBG</a:t>
            </a:r>
            <a:r>
              <a:rPr lang="en-US" dirty="0"/>
              <a:t>). </a:t>
            </a:r>
            <a:r>
              <a:rPr lang="pl-PL" dirty="0">
                <a:latin typeface="OFL Sorts Mill Goudy TT" panose="02000503000000000000" pitchFamily="2" charset="0"/>
              </a:rPr>
              <a:t>Modlitwę kończy prośbą</a:t>
            </a:r>
            <a:r>
              <a:rPr lang="en-US" dirty="0">
                <a:latin typeface="OFL Sorts Mill Goudy TT" panose="02000503000000000000" pitchFamily="2" charset="0"/>
              </a:rPr>
              <a:t>: "</a:t>
            </a:r>
            <a:r>
              <a:rPr lang="pl-PL" dirty="0">
                <a:latin typeface="OFL Sorts Mill Goudy TT" panose="02000503000000000000" pitchFamily="2" charset="0"/>
              </a:rPr>
              <a:t>Przeniknij mnie, Boże, i poznaj moje serce; wypróbuj mnie i poznaj moje myśli; </a:t>
            </a:r>
            <a:br>
              <a:rPr lang="pl-PL" dirty="0">
                <a:latin typeface="OFL Sorts Mill Goudy TT" panose="02000503000000000000" pitchFamily="2" charset="0"/>
              </a:rPr>
            </a:br>
            <a:r>
              <a:rPr lang="pl-PL" dirty="0">
                <a:latin typeface="OFL Sorts Mill Goudy TT" panose="02000503000000000000" pitchFamily="2" charset="0"/>
              </a:rPr>
              <a:t>I zobacz, czy jest we mnie droga nieprawości, </a:t>
            </a:r>
            <a:br>
              <a:rPr lang="pl-PL" dirty="0">
                <a:latin typeface="OFL Sorts Mill Goudy TT" panose="02000503000000000000" pitchFamily="2" charset="0"/>
              </a:rPr>
            </a:br>
            <a:r>
              <a:rPr lang="pl-PL" dirty="0">
                <a:latin typeface="OFL Sorts Mill Goudy TT" panose="02000503000000000000" pitchFamily="2" charset="0"/>
              </a:rPr>
              <a:t>a prowadź mnie drogą wieczną.</a:t>
            </a:r>
            <a:r>
              <a:rPr lang="en-US" dirty="0">
                <a:latin typeface="OFL Sorts Mill Goudy TT" panose="02000503000000000000" pitchFamily="2" charset="0"/>
              </a:rPr>
              <a:t>" (</a:t>
            </a:r>
            <a:r>
              <a:rPr lang="pl-PL" dirty="0">
                <a:latin typeface="OFL Sorts Mill Goudy TT" panose="02000503000000000000" pitchFamily="2" charset="0"/>
              </a:rPr>
              <a:t>wersety</a:t>
            </a:r>
            <a:r>
              <a:rPr lang="en-US" dirty="0">
                <a:latin typeface="OFL Sorts Mill Goudy TT" panose="02000503000000000000" pitchFamily="2" charset="0"/>
              </a:rPr>
              <a:t> </a:t>
            </a:r>
            <a:r>
              <a:rPr lang="en-US" dirty="0"/>
              <a:t>23, 24).</a:t>
            </a:r>
          </a:p>
          <a:p>
            <a:endParaRPr lang="en-US" dirty="0"/>
          </a:p>
        </p:txBody>
      </p:sp>
      <p:pic>
        <p:nvPicPr>
          <p:cNvPr id="4" name="Picture 3">
            <a:extLst>
              <a:ext uri="{FF2B5EF4-FFF2-40B4-BE49-F238E27FC236}">
                <a16:creationId xmlns:a16="http://schemas.microsoft.com/office/drawing/2014/main" id="{22D7350E-421D-4A4F-8A6B-4A8E6E64B4EE}"/>
              </a:ext>
            </a:extLst>
          </p:cNvPr>
          <p:cNvPicPr>
            <a:picLocks noChangeAspect="1"/>
          </p:cNvPicPr>
          <p:nvPr/>
        </p:nvPicPr>
        <p:blipFill rotWithShape="1">
          <a:blip r:embed="rId3"/>
          <a:srcRect l="40773" r="10091" b="-2"/>
          <a:stretch/>
        </p:blipFill>
        <p:spPr>
          <a:xfrm>
            <a:off x="7467600" y="685800"/>
            <a:ext cx="4038600" cy="5486400"/>
          </a:xfrm>
          <a:prstGeom prst="rect">
            <a:avLst/>
          </a:prstGeom>
        </p:spPr>
      </p:pic>
    </p:spTree>
    <p:extLst>
      <p:ext uri="{BB962C8B-B14F-4D97-AF65-F5344CB8AC3E}">
        <p14:creationId xmlns:p14="http://schemas.microsoft.com/office/powerpoint/2010/main" val="1080929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6B6EB33-E205-6D4F-86F3-FA582FE4632B}"/>
              </a:ext>
            </a:extLst>
          </p:cNvPr>
          <p:cNvPicPr>
            <a:picLocks noChangeAspect="1"/>
          </p:cNvPicPr>
          <p:nvPr/>
        </p:nvPicPr>
        <p:blipFill rotWithShape="1">
          <a:blip r:embed="rId3"/>
          <a:srcRect l="29373" r="2937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101E6904-AB70-604B-BC6B-984C4FD91B7A}"/>
              </a:ext>
            </a:extLst>
          </p:cNvPr>
          <p:cNvSpPr>
            <a:spLocks noGrp="1"/>
          </p:cNvSpPr>
          <p:nvPr>
            <p:ph idx="1"/>
          </p:nvPr>
        </p:nvSpPr>
        <p:spPr>
          <a:xfrm>
            <a:off x="5364126" y="1817153"/>
            <a:ext cx="6165978" cy="4471451"/>
          </a:xfrm>
        </p:spPr>
        <p:txBody>
          <a:bodyPr>
            <a:normAutofit/>
          </a:bodyPr>
          <a:lstStyle/>
          <a:p>
            <a:pPr algn="ctr"/>
            <a:r>
              <a:rPr lang="pl-PL" sz="2600" dirty="0">
                <a:latin typeface="OFL Sorts Mill Goudy TT" panose="02000503000000000000" pitchFamily="2" charset="0"/>
              </a:rPr>
              <a:t>Kościół chrześcijański narodził się w atmosferze modlitwy. Zarówno jego założyciele, jak i członkowie codziennie szukali Bożego prowadzenia </a:t>
            </a:r>
            <a:br>
              <a:rPr lang="pl-PL" sz="2600" dirty="0">
                <a:latin typeface="OFL Sorts Mill Goudy TT" panose="02000503000000000000" pitchFamily="2" charset="0"/>
              </a:rPr>
            </a:br>
            <a:r>
              <a:rPr lang="en-US" sz="2600" dirty="0">
                <a:latin typeface="OFL Sorts Mill Goudy TT" panose="02000503000000000000" pitchFamily="2" charset="0"/>
              </a:rPr>
              <a:t>(</a:t>
            </a:r>
            <a:r>
              <a:rPr lang="pl-PL" sz="2600" dirty="0" err="1">
                <a:latin typeface="OFL Sorts Mill Goudy TT" panose="02000503000000000000" pitchFamily="2" charset="0"/>
              </a:rPr>
              <a:t>Dz</a:t>
            </a:r>
            <a:r>
              <a:rPr lang="en-US" sz="2600" dirty="0">
                <a:latin typeface="OFL Sorts Mill Goudy TT" panose="02000503000000000000" pitchFamily="2" charset="0"/>
              </a:rPr>
              <a:t> </a:t>
            </a:r>
            <a:r>
              <a:rPr lang="en-US" sz="2600" dirty="0"/>
              <a:t>1</a:t>
            </a:r>
            <a:r>
              <a:rPr lang="pl-PL" sz="2600" dirty="0"/>
              <a:t>,</a:t>
            </a:r>
            <a:r>
              <a:rPr lang="en-US" sz="2600" dirty="0"/>
              <a:t>4; 2</a:t>
            </a:r>
            <a:r>
              <a:rPr lang="pl-PL" sz="2600" dirty="0"/>
              <a:t>,</a:t>
            </a:r>
            <a:r>
              <a:rPr lang="en-US" sz="2600" dirty="0"/>
              <a:t>4</a:t>
            </a:r>
            <a:r>
              <a:rPr lang="pl-PL" sz="2600" dirty="0"/>
              <a:t>.</a:t>
            </a:r>
            <a:r>
              <a:rPr lang="en-US" sz="2600" dirty="0"/>
              <a:t>42</a:t>
            </a:r>
            <a:r>
              <a:rPr lang="en-US" sz="2600" dirty="0">
                <a:latin typeface="OFL Sorts Mill Goudy TT" panose="02000503000000000000" pitchFamily="2" charset="0"/>
              </a:rPr>
              <a:t>). </a:t>
            </a:r>
            <a:br>
              <a:rPr lang="pl-PL" sz="2600" dirty="0">
                <a:latin typeface="OFL Sorts Mill Goudy TT" panose="02000503000000000000" pitchFamily="2" charset="0"/>
              </a:rPr>
            </a:br>
            <a:r>
              <a:rPr lang="pl-PL" sz="2600" dirty="0">
                <a:latin typeface="OFL Sorts Mill Goudy TT" panose="02000503000000000000" pitchFamily="2" charset="0"/>
              </a:rPr>
              <a:t>W tym okresie modlitwa była najpotężniejszym narzędziem, </a:t>
            </a:r>
            <a:br>
              <a:rPr lang="pl-PL" sz="2600" dirty="0">
                <a:latin typeface="OFL Sorts Mill Goudy TT" panose="02000503000000000000" pitchFamily="2" charset="0"/>
              </a:rPr>
            </a:br>
            <a:r>
              <a:rPr lang="pl-PL" sz="2600" dirty="0">
                <a:latin typeface="OFL Sorts Mill Goudy TT" panose="02000503000000000000" pitchFamily="2" charset="0"/>
              </a:rPr>
              <a:t>jakie Chrześcijanie mieli do dyspozycji, by stawić czoła przeciwnościom </a:t>
            </a:r>
            <a:br>
              <a:rPr lang="pl-PL" sz="2600" dirty="0">
                <a:latin typeface="OFL Sorts Mill Goudy TT" panose="02000503000000000000" pitchFamily="2" charset="0"/>
              </a:rPr>
            </a:br>
            <a:r>
              <a:rPr lang="pl-PL" sz="2600" dirty="0">
                <a:latin typeface="OFL Sorts Mill Goudy TT" panose="02000503000000000000" pitchFamily="2" charset="0"/>
              </a:rPr>
              <a:t>i prześladowaniom.</a:t>
            </a:r>
            <a:endParaRPr lang="en-US" sz="2600" dirty="0">
              <a:latin typeface="OFL Sorts Mill Goudy TT" panose="02000503000000000000" pitchFamily="2" charset="0"/>
            </a:endParaRPr>
          </a:p>
        </p:txBody>
      </p:sp>
    </p:spTree>
    <p:extLst>
      <p:ext uri="{BB962C8B-B14F-4D97-AF65-F5344CB8AC3E}">
        <p14:creationId xmlns:p14="http://schemas.microsoft.com/office/powerpoint/2010/main" val="722855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1452A3F-3CD7-2A4B-8D8F-5CA8CCB2B9D7}"/>
              </a:ext>
            </a:extLst>
          </p:cNvPr>
          <p:cNvPicPr>
            <a:picLocks noChangeAspect="1"/>
          </p:cNvPicPr>
          <p:nvPr/>
        </p:nvPicPr>
        <p:blipFill rotWithShape="1">
          <a:blip r:embed="rId3"/>
          <a:srcRect l="29373" r="2937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764B7DD4-C217-6B4C-8D01-7A03A3A2EA92}"/>
              </a:ext>
            </a:extLst>
          </p:cNvPr>
          <p:cNvSpPr>
            <a:spLocks noGrp="1"/>
          </p:cNvSpPr>
          <p:nvPr>
            <p:ph idx="1"/>
          </p:nvPr>
        </p:nvSpPr>
        <p:spPr>
          <a:xfrm>
            <a:off x="5364126" y="1817153"/>
            <a:ext cx="6165978" cy="4471451"/>
          </a:xfrm>
        </p:spPr>
        <p:txBody>
          <a:bodyPr>
            <a:normAutofit/>
          </a:bodyPr>
          <a:lstStyle/>
          <a:p>
            <a:r>
              <a:rPr lang="pl-PL" sz="2600" dirty="0">
                <a:latin typeface="OFL Sorts Mill Goudy TT" panose="02000503000000000000" pitchFamily="2" charset="0"/>
              </a:rPr>
              <a:t>Powyższe przykłady pokazują nam,</a:t>
            </a:r>
            <a:br>
              <a:rPr lang="pl-PL" sz="2600" dirty="0">
                <a:latin typeface="OFL Sorts Mill Goudy TT" panose="02000503000000000000" pitchFamily="2" charset="0"/>
              </a:rPr>
            </a:br>
            <a:r>
              <a:rPr lang="pl-PL" sz="2600" dirty="0">
                <a:latin typeface="OFL Sorts Mill Goudy TT" panose="02000503000000000000" pitchFamily="2" charset="0"/>
              </a:rPr>
              <a:t>że nasze modlitwy nie zmieniają Boga, ale zamiast tego my jesteśmy przekształcani i stajemy się gotowi przyjąć Jego wolę w naszym życiu. </a:t>
            </a:r>
            <a:br>
              <a:rPr lang="pl-PL" sz="2600" dirty="0">
                <a:latin typeface="OFL Sorts Mill Goudy TT" panose="02000503000000000000" pitchFamily="2" charset="0"/>
              </a:rPr>
            </a:br>
            <a:r>
              <a:rPr lang="pl-PL" sz="2600" dirty="0">
                <a:latin typeface="OFL Sorts Mill Goudy TT" panose="02000503000000000000" pitchFamily="2" charset="0"/>
              </a:rPr>
              <a:t>Z modlitwy Jezusa i z wielu innych modlitw z Biblii możemy wysnuć </a:t>
            </a:r>
            <a:br>
              <a:rPr lang="pl-PL" sz="2600" dirty="0">
                <a:latin typeface="OFL Sorts Mill Goudy TT" panose="02000503000000000000" pitchFamily="2" charset="0"/>
              </a:rPr>
            </a:br>
            <a:r>
              <a:rPr lang="pl-PL" sz="2600" dirty="0">
                <a:latin typeface="OFL Sorts Mill Goudy TT" panose="02000503000000000000" pitchFamily="2" charset="0"/>
              </a:rPr>
              <a:t>cztery wnioski.</a:t>
            </a:r>
            <a:endParaRPr lang="en-US" sz="2600" dirty="0">
              <a:latin typeface="OFL Sorts Mill Goudy TT" panose="02000503000000000000" pitchFamily="2" charset="0"/>
            </a:endParaRPr>
          </a:p>
        </p:txBody>
      </p:sp>
    </p:spTree>
    <p:extLst>
      <p:ext uri="{BB962C8B-B14F-4D97-AF65-F5344CB8AC3E}">
        <p14:creationId xmlns:p14="http://schemas.microsoft.com/office/powerpoint/2010/main" val="1203478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B222ED0-D227-AD4E-934F-6F1BD6E95BC8}"/>
              </a:ext>
            </a:extLst>
          </p:cNvPr>
          <p:cNvPicPr>
            <a:picLocks noChangeAspect="1"/>
          </p:cNvPicPr>
          <p:nvPr/>
        </p:nvPicPr>
        <p:blipFill rotWithShape="1">
          <a:blip r:embed="rId3"/>
          <a:srcRect l="29373" r="2937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D6DB9058-9EAC-9F40-ADF6-BC7DF1E8D4EB}"/>
              </a:ext>
            </a:extLst>
          </p:cNvPr>
          <p:cNvSpPr>
            <a:spLocks noGrp="1"/>
          </p:cNvSpPr>
          <p:nvPr>
            <p:ph idx="1"/>
          </p:nvPr>
        </p:nvSpPr>
        <p:spPr>
          <a:xfrm>
            <a:off x="5364126" y="674142"/>
            <a:ext cx="6351624" cy="5626637"/>
          </a:xfrm>
        </p:spPr>
        <p:txBody>
          <a:bodyPr>
            <a:normAutofit fontScale="92500" lnSpcReduction="20000"/>
          </a:bodyPr>
          <a:lstStyle/>
          <a:p>
            <a:pPr>
              <a:lnSpc>
                <a:spcPct val="110000"/>
              </a:lnSpc>
            </a:pPr>
            <a:r>
              <a:rPr lang="pl-PL" sz="2800" b="1" dirty="0">
                <a:latin typeface="OFL Sorts Mill Goudy TT" panose="02000503000000000000" pitchFamily="2" charset="0"/>
              </a:rPr>
              <a:t>Pierwszy:</a:t>
            </a:r>
            <a:r>
              <a:rPr lang="en-US" sz="2800" dirty="0">
                <a:latin typeface="OFL Sorts Mill Goudy TT" panose="02000503000000000000" pitchFamily="2" charset="0"/>
              </a:rPr>
              <a:t> </a:t>
            </a:r>
            <a:r>
              <a:rPr lang="pl-PL" sz="2800" dirty="0">
                <a:latin typeface="OFL Sorts Mill Goudy TT" panose="02000503000000000000" pitchFamily="2" charset="0"/>
              </a:rPr>
              <a:t>Najlepszym sposobem, </a:t>
            </a:r>
            <a:br>
              <a:rPr lang="pl-PL" sz="2800" dirty="0">
                <a:latin typeface="OFL Sorts Mill Goudy TT" panose="02000503000000000000" pitchFamily="2" charset="0"/>
              </a:rPr>
            </a:br>
            <a:r>
              <a:rPr lang="pl-PL" sz="2800" dirty="0">
                <a:latin typeface="OFL Sorts Mill Goudy TT" panose="02000503000000000000" pitchFamily="2" charset="0"/>
              </a:rPr>
              <a:t>by nauczyć się modlić, jest – modlić się</a:t>
            </a:r>
            <a:r>
              <a:rPr lang="en-US" sz="2800" dirty="0">
                <a:latin typeface="OFL Sorts Mill Goudy TT" panose="02000503000000000000" pitchFamily="2" charset="0"/>
              </a:rPr>
              <a:t>.</a:t>
            </a:r>
          </a:p>
          <a:p>
            <a:pPr>
              <a:lnSpc>
                <a:spcPct val="110000"/>
              </a:lnSpc>
            </a:pPr>
            <a:r>
              <a:rPr lang="pl-PL" sz="2800" b="1" dirty="0">
                <a:latin typeface="OFL Sorts Mill Goudy TT" panose="02000503000000000000" pitchFamily="2" charset="0"/>
              </a:rPr>
              <a:t>Drugi:</a:t>
            </a:r>
            <a:r>
              <a:rPr lang="en-US" sz="2800" dirty="0">
                <a:latin typeface="OFL Sorts Mill Goudy TT" panose="02000503000000000000" pitchFamily="2" charset="0"/>
              </a:rPr>
              <a:t> </a:t>
            </a:r>
            <a:r>
              <a:rPr lang="pl-PL" sz="2800" dirty="0">
                <a:latin typeface="OFL Sorts Mill Goudy TT" panose="02000503000000000000" pitchFamily="2" charset="0"/>
              </a:rPr>
              <a:t>Bóg, do którego się modlimy, </a:t>
            </a:r>
            <a:br>
              <a:rPr lang="pl-PL" sz="2800" dirty="0">
                <a:latin typeface="OFL Sorts Mill Goudy TT" panose="02000503000000000000" pitchFamily="2" charset="0"/>
              </a:rPr>
            </a:br>
            <a:r>
              <a:rPr lang="pl-PL" sz="2800" dirty="0">
                <a:latin typeface="OFL Sorts Mill Goudy TT" panose="02000503000000000000" pitchFamily="2" charset="0"/>
              </a:rPr>
              <a:t>jest wielki, ale tak bliski, że możemy zwracać się do Niego „Ojcze” lub „Tato”, tak jak robił to Jezus</a:t>
            </a:r>
            <a:r>
              <a:rPr lang="en-US" sz="2800" dirty="0">
                <a:latin typeface="OFL Sorts Mill Goudy TT" panose="02000503000000000000" pitchFamily="2" charset="0"/>
              </a:rPr>
              <a:t>. </a:t>
            </a:r>
          </a:p>
          <a:p>
            <a:pPr>
              <a:lnSpc>
                <a:spcPct val="110000"/>
              </a:lnSpc>
            </a:pPr>
            <a:r>
              <a:rPr lang="pl-PL" sz="2800" b="1" dirty="0">
                <a:latin typeface="OFL Sorts Mill Goudy TT" panose="02000503000000000000" pitchFamily="2" charset="0"/>
              </a:rPr>
              <a:t>Trzeci:</a:t>
            </a:r>
            <a:r>
              <a:rPr lang="en-US" sz="2800" dirty="0">
                <a:latin typeface="OFL Sorts Mill Goudy TT" panose="02000503000000000000" pitchFamily="2" charset="0"/>
              </a:rPr>
              <a:t> </a:t>
            </a:r>
            <a:r>
              <a:rPr lang="pl-PL" sz="2800" dirty="0">
                <a:latin typeface="OFL Sorts Mill Goudy TT" panose="02000503000000000000" pitchFamily="2" charset="0"/>
              </a:rPr>
              <a:t>Gdy się modlimy, powinnyśmy przedkładać sprawę Bożego królestwa</a:t>
            </a:r>
            <a:br>
              <a:rPr lang="pl-PL" sz="2800" dirty="0">
                <a:latin typeface="OFL Sorts Mill Goudy TT" panose="02000503000000000000" pitchFamily="2" charset="0"/>
              </a:rPr>
            </a:br>
            <a:r>
              <a:rPr lang="pl-PL" sz="2800" dirty="0">
                <a:latin typeface="OFL Sorts Mill Goudy TT" panose="02000503000000000000" pitchFamily="2" charset="0"/>
              </a:rPr>
              <a:t>i Bożej sprawiedliwości przed naszymi codziennymi problemami</a:t>
            </a:r>
            <a:r>
              <a:rPr lang="en-US" sz="2800" dirty="0">
                <a:latin typeface="OFL Sorts Mill Goudy TT" panose="02000503000000000000" pitchFamily="2" charset="0"/>
              </a:rPr>
              <a:t>. </a:t>
            </a:r>
          </a:p>
          <a:p>
            <a:pPr>
              <a:lnSpc>
                <a:spcPct val="110000"/>
              </a:lnSpc>
            </a:pPr>
            <a:r>
              <a:rPr lang="pl-PL" sz="2800" b="1" dirty="0">
                <a:latin typeface="OFL Sorts Mill Goudy TT" panose="02000503000000000000" pitchFamily="2" charset="0"/>
              </a:rPr>
              <a:t>Czwarty:</a:t>
            </a:r>
            <a:r>
              <a:rPr lang="en-US" sz="2800" dirty="0">
                <a:latin typeface="OFL Sorts Mill Goudy TT" panose="02000503000000000000" pitchFamily="2" charset="0"/>
              </a:rPr>
              <a:t> </a:t>
            </a:r>
            <a:r>
              <a:rPr lang="pl-PL" sz="2800" dirty="0">
                <a:latin typeface="OFL Sorts Mill Goudy TT" panose="02000503000000000000" pitchFamily="2" charset="0"/>
              </a:rPr>
              <a:t>Celem naszej modlitwy jest sprawić, byśmy byli gotowi do przyjęcia Bożej woli wobec nas, a nie zmienianie Boga czy Jego planów</a:t>
            </a:r>
            <a:r>
              <a:rPr lang="en-US" sz="2800" dirty="0">
                <a:latin typeface="OFL Sorts Mill Goudy TT" panose="02000503000000000000" pitchFamily="2" charset="0"/>
              </a:rPr>
              <a:t>.</a:t>
            </a:r>
          </a:p>
          <a:p>
            <a:pPr>
              <a:lnSpc>
                <a:spcPct val="110000"/>
              </a:lnSpc>
            </a:pPr>
            <a:endParaRPr lang="en-US" sz="2800" dirty="0">
              <a:latin typeface="OFL Sorts Mill Goudy TT" panose="02000503000000000000" pitchFamily="2" charset="0"/>
            </a:endParaRPr>
          </a:p>
        </p:txBody>
      </p:sp>
    </p:spTree>
    <p:extLst>
      <p:ext uri="{BB962C8B-B14F-4D97-AF65-F5344CB8AC3E}">
        <p14:creationId xmlns:p14="http://schemas.microsoft.com/office/powerpoint/2010/main" val="1002543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D88A92C-0BD1-4D13-9480-9CA5056B10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850E0BE-0A13-43E4-9007-A06960852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6118275"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12DFC48-52B4-B042-A8E1-72AA36DCED89}"/>
              </a:ext>
            </a:extLst>
          </p:cNvPr>
          <p:cNvSpPr>
            <a:spLocks noGrp="1"/>
          </p:cNvSpPr>
          <p:nvPr>
            <p:ph idx="1"/>
          </p:nvPr>
        </p:nvSpPr>
        <p:spPr>
          <a:xfrm>
            <a:off x="1087120" y="1578120"/>
            <a:ext cx="5313680" cy="4343731"/>
          </a:xfrm>
        </p:spPr>
        <p:txBody>
          <a:bodyPr>
            <a:normAutofit/>
          </a:bodyPr>
          <a:lstStyle/>
          <a:p>
            <a:pPr marL="0" indent="0" algn="ctr">
              <a:buNone/>
            </a:pPr>
            <a:r>
              <a:rPr lang="pl-PL" sz="2600" dirty="0">
                <a:latin typeface="OFL Sorts Mill Goudy TT" panose="02000503000000000000" pitchFamily="2" charset="0"/>
              </a:rPr>
              <a:t>KIEDY JEZUS BYŁ NA ZIEMI</a:t>
            </a:r>
            <a:r>
              <a:rPr lang="en-US" sz="2600" dirty="0">
                <a:latin typeface="OFL Sorts Mill Goudy TT" panose="02000503000000000000" pitchFamily="2" charset="0"/>
              </a:rPr>
              <a:t>, </a:t>
            </a:r>
            <a:br>
              <a:rPr lang="pl-PL" sz="2600" dirty="0">
                <a:latin typeface="OFL Sorts Mill Goudy TT" panose="02000503000000000000" pitchFamily="2" charset="0"/>
              </a:rPr>
            </a:br>
            <a:r>
              <a:rPr lang="pl-PL" sz="2600" dirty="0">
                <a:latin typeface="OFL Sorts Mill Goudy TT" panose="02000503000000000000" pitchFamily="2" charset="0"/>
              </a:rPr>
              <a:t>służył wielu potrzebującym</a:t>
            </a:r>
            <a:r>
              <a:rPr lang="en-US" sz="2600" dirty="0">
                <a:latin typeface="OFL Sorts Mill Goudy TT" panose="02000503000000000000" pitchFamily="2" charset="0"/>
              </a:rPr>
              <a:t>. </a:t>
            </a:r>
            <a:r>
              <a:rPr lang="pl-PL" sz="2600" dirty="0">
                <a:latin typeface="OFL Sorts Mill Goudy TT" panose="02000503000000000000" pitchFamily="2" charset="0"/>
              </a:rPr>
              <a:t>Niekiedy Jego uczniowie mieli wobec Niego wyjątkowe prośby</a:t>
            </a:r>
            <a:r>
              <a:rPr lang="en-US" sz="2600" dirty="0">
                <a:latin typeface="OFL Sorts Mill Goudy TT" panose="02000503000000000000" pitchFamily="2" charset="0"/>
              </a:rPr>
              <a:t>. </a:t>
            </a:r>
            <a:r>
              <a:rPr lang="pl-PL" sz="2600" dirty="0">
                <a:latin typeface="OFL Sorts Mill Goudy TT" panose="02000503000000000000" pitchFamily="2" charset="0"/>
              </a:rPr>
              <a:t>Jedna z najbardziej pamiętnych pojawiła się zaraz po tym, gdy Jezus skończył modlitwę</a:t>
            </a:r>
            <a:r>
              <a:rPr lang="en-US" sz="2600" dirty="0">
                <a:latin typeface="Goudy Old Style" panose="02020502050305020303" pitchFamily="18" charset="0"/>
              </a:rPr>
              <a:t>.</a:t>
            </a:r>
            <a:r>
              <a:rPr lang="pl-PL" sz="2600" dirty="0">
                <a:latin typeface="Goudy Old Style" panose="02020502050305020303" pitchFamily="18" charset="0"/>
              </a:rPr>
              <a:t> Powiedzieli:</a:t>
            </a:r>
            <a:endParaRPr lang="en-US" sz="2600" dirty="0">
              <a:latin typeface="Goudy Old Style" panose="02020502050305020303" pitchFamily="18" charset="0"/>
            </a:endParaRPr>
          </a:p>
          <a:p>
            <a:pPr marL="0" indent="0" algn="ctr">
              <a:buNone/>
            </a:pPr>
            <a:r>
              <a:rPr lang="en-US" sz="2600" b="1" dirty="0">
                <a:latin typeface="Goudy Old Style" panose="02020502050305020303" pitchFamily="18" charset="0"/>
              </a:rPr>
              <a:t> </a:t>
            </a:r>
            <a:r>
              <a:rPr lang="en-US" sz="2600" b="1" dirty="0">
                <a:latin typeface="OFL Sorts Mill Goudy TT" panose="02000503000000000000" pitchFamily="2" charset="0"/>
              </a:rPr>
              <a:t>„</a:t>
            </a:r>
            <a:r>
              <a:rPr lang="pl-PL" sz="2600" b="1" dirty="0">
                <a:latin typeface="OFL Sorts Mill Goudy TT" panose="02000503000000000000" pitchFamily="2" charset="0"/>
              </a:rPr>
              <a:t>Panie, naucz nas się modlić</a:t>
            </a:r>
            <a:r>
              <a:rPr lang="en-US" sz="2600" b="1" dirty="0">
                <a:latin typeface="OFL Sorts Mill Goudy TT" panose="02000503000000000000" pitchFamily="2" charset="0"/>
              </a:rPr>
              <a:t>" </a:t>
            </a:r>
          </a:p>
          <a:p>
            <a:pPr marL="0" indent="0" algn="ctr">
              <a:buNone/>
            </a:pPr>
            <a:r>
              <a:rPr lang="en-US" sz="2600" dirty="0">
                <a:latin typeface="Goudy Old Style" panose="02020502050305020303" pitchFamily="18" charset="0"/>
              </a:rPr>
              <a:t>(</a:t>
            </a:r>
            <a:r>
              <a:rPr lang="pl-PL" sz="2600" dirty="0" err="1">
                <a:latin typeface="Goudy Old Style" panose="02020502050305020303" pitchFamily="18" charset="0"/>
              </a:rPr>
              <a:t>Łk</a:t>
            </a:r>
            <a:r>
              <a:rPr lang="en-US" sz="2600" dirty="0">
                <a:latin typeface="Goudy Old Style" panose="02020502050305020303" pitchFamily="18" charset="0"/>
              </a:rPr>
              <a:t> 11</a:t>
            </a:r>
            <a:r>
              <a:rPr lang="pl-PL" sz="2600" dirty="0">
                <a:latin typeface="Goudy Old Style" panose="02020502050305020303" pitchFamily="18" charset="0"/>
              </a:rPr>
              <a:t>,1 UBG</a:t>
            </a:r>
            <a:r>
              <a:rPr lang="en-US" sz="2600" dirty="0">
                <a:latin typeface="Goudy Old Style" panose="02020502050305020303" pitchFamily="18" charset="0"/>
              </a:rPr>
              <a:t>)</a:t>
            </a:r>
          </a:p>
        </p:txBody>
      </p:sp>
      <p:pic>
        <p:nvPicPr>
          <p:cNvPr id="4" name="Picture 3" descr="A view of a mountain&#10;&#10;Description automatically generated">
            <a:extLst>
              <a:ext uri="{FF2B5EF4-FFF2-40B4-BE49-F238E27FC236}">
                <a16:creationId xmlns:a16="http://schemas.microsoft.com/office/drawing/2014/main" id="{9DC708F9-4D05-DF42-87FB-76E5A32BC432}"/>
              </a:ext>
            </a:extLst>
          </p:cNvPr>
          <p:cNvPicPr>
            <a:picLocks noChangeAspect="1"/>
          </p:cNvPicPr>
          <p:nvPr/>
        </p:nvPicPr>
        <p:blipFill rotWithShape="1">
          <a:blip r:embed="rId3"/>
          <a:srcRect l="42349" r="11667" b="-1"/>
          <a:stretch/>
        </p:blipFill>
        <p:spPr>
          <a:xfrm>
            <a:off x="7467600" y="10"/>
            <a:ext cx="4724400" cy="6857988"/>
          </a:xfrm>
          <a:prstGeom prst="rect">
            <a:avLst/>
          </a:prstGeom>
        </p:spPr>
      </p:pic>
    </p:spTree>
    <p:extLst>
      <p:ext uri="{BB962C8B-B14F-4D97-AF65-F5344CB8AC3E}">
        <p14:creationId xmlns:p14="http://schemas.microsoft.com/office/powerpoint/2010/main" val="1356338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4D88A92C-0BD1-4D13-9480-9CA5056B10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0">
            <a:extLst>
              <a:ext uri="{FF2B5EF4-FFF2-40B4-BE49-F238E27FC236}">
                <a16:creationId xmlns:a16="http://schemas.microsoft.com/office/drawing/2014/main" id="{F850E0BE-0A13-43E4-9007-A06960852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6118275"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949D06-E998-3E4B-9197-D1187D50079B}"/>
              </a:ext>
            </a:extLst>
          </p:cNvPr>
          <p:cNvSpPr>
            <a:spLocks noGrp="1"/>
          </p:cNvSpPr>
          <p:nvPr>
            <p:ph type="title"/>
          </p:nvPr>
        </p:nvSpPr>
        <p:spPr>
          <a:xfrm>
            <a:off x="685800" y="914881"/>
            <a:ext cx="5991725" cy="964407"/>
          </a:xfrm>
        </p:spPr>
        <p:txBody>
          <a:bodyPr>
            <a:normAutofit/>
          </a:bodyPr>
          <a:lstStyle/>
          <a:p>
            <a:pPr algn="ctr"/>
            <a:r>
              <a:rPr lang="en-US" sz="3000" b="1" dirty="0">
                <a:solidFill>
                  <a:srgbClr val="002060"/>
                </a:solidFill>
              </a:rPr>
              <a:t>1</a:t>
            </a:r>
            <a:r>
              <a:rPr lang="en-US" sz="3000" b="1" dirty="0">
                <a:solidFill>
                  <a:srgbClr val="002060"/>
                </a:solidFill>
                <a:latin typeface="OFL Sorts Mill Goudy TT" panose="02000503000000000000" pitchFamily="2" charset="0"/>
              </a:rPr>
              <a:t>. </a:t>
            </a:r>
            <a:r>
              <a:rPr lang="pl-PL" sz="3000" b="1" dirty="0">
                <a:solidFill>
                  <a:srgbClr val="002060"/>
                </a:solidFill>
                <a:latin typeface="OFL Sorts Mill Goudy TT" panose="02000503000000000000" pitchFamily="2" charset="0"/>
              </a:rPr>
              <a:t>Uczenie się</a:t>
            </a:r>
            <a:br>
              <a:rPr lang="pl-PL" sz="3000" b="1" dirty="0">
                <a:solidFill>
                  <a:srgbClr val="002060"/>
                </a:solidFill>
                <a:latin typeface="OFL Sorts Mill Goudy TT" panose="02000503000000000000" pitchFamily="2" charset="0"/>
              </a:rPr>
            </a:br>
            <a:r>
              <a:rPr lang="pl-PL" sz="3000" b="1" dirty="0">
                <a:solidFill>
                  <a:srgbClr val="002060"/>
                </a:solidFill>
                <a:latin typeface="OFL Sorts Mill Goudy TT" panose="02000503000000000000" pitchFamily="2" charset="0"/>
              </a:rPr>
              <a:t>to działanie</a:t>
            </a:r>
            <a:endParaRPr lang="en-US" sz="3000" dirty="0">
              <a:solidFill>
                <a:srgbClr val="002060"/>
              </a:solidFill>
              <a:latin typeface="OFL Sorts Mill Goudy TT" panose="02000503000000000000" pitchFamily="2" charset="0"/>
            </a:endParaRPr>
          </a:p>
        </p:txBody>
      </p:sp>
      <p:sp>
        <p:nvSpPr>
          <p:cNvPr id="3" name="Content Placeholder 2">
            <a:extLst>
              <a:ext uri="{FF2B5EF4-FFF2-40B4-BE49-F238E27FC236}">
                <a16:creationId xmlns:a16="http://schemas.microsoft.com/office/drawing/2014/main" id="{8B2F2CC2-F45E-A64F-90A1-AFE1BFD8A9CD}"/>
              </a:ext>
            </a:extLst>
          </p:cNvPr>
          <p:cNvSpPr>
            <a:spLocks noGrp="1"/>
          </p:cNvSpPr>
          <p:nvPr>
            <p:ph idx="1"/>
          </p:nvPr>
        </p:nvSpPr>
        <p:spPr>
          <a:xfrm>
            <a:off x="904240" y="2218010"/>
            <a:ext cx="5537200" cy="3754499"/>
          </a:xfrm>
        </p:spPr>
        <p:txBody>
          <a:bodyPr>
            <a:normAutofit/>
          </a:bodyPr>
          <a:lstStyle/>
          <a:p>
            <a:r>
              <a:rPr lang="pl-PL" sz="2600" dirty="0">
                <a:latin typeface="OFL Sorts Mill Goudy TT" panose="02000503000000000000" pitchFamily="2" charset="0"/>
              </a:rPr>
              <a:t>W wielu innych fragmentach Biblii znaleźć można konkretne modlitwy. Nie znajdziemy tam rozwlekłych rozważań na ich temat</a:t>
            </a:r>
            <a:r>
              <a:rPr lang="en-US" sz="2600" dirty="0">
                <a:latin typeface="OFL Sorts Mill Goudy TT" panose="02000503000000000000" pitchFamily="2" charset="0"/>
              </a:rPr>
              <a:t>. </a:t>
            </a:r>
            <a:br>
              <a:rPr lang="pl-PL" sz="2600" dirty="0">
                <a:latin typeface="OFL Sorts Mill Goudy TT" panose="02000503000000000000" pitchFamily="2" charset="0"/>
              </a:rPr>
            </a:br>
            <a:r>
              <a:rPr lang="pl-PL" sz="2600" dirty="0">
                <a:latin typeface="OFL Sorts Mill Goudy TT" panose="02000503000000000000" pitchFamily="2" charset="0"/>
              </a:rPr>
              <a:t>Biblia pełna jest raczej natchnionych modlitw płynących </a:t>
            </a:r>
            <a:br>
              <a:rPr lang="pl-PL" sz="2600" dirty="0">
                <a:latin typeface="OFL Sorts Mill Goudy TT" panose="02000503000000000000" pitchFamily="2" charset="0"/>
              </a:rPr>
            </a:br>
            <a:r>
              <a:rPr lang="pl-PL" sz="2600" dirty="0">
                <a:latin typeface="OFL Sorts Mill Goudy TT" panose="02000503000000000000" pitchFamily="2" charset="0"/>
              </a:rPr>
              <a:t>z serc ludzi oddanych Bogu.</a:t>
            </a:r>
            <a:endParaRPr lang="en-US" sz="2600" dirty="0">
              <a:latin typeface="OFL Sorts Mill Goudy TT" panose="02000503000000000000" pitchFamily="2" charset="0"/>
            </a:endParaRPr>
          </a:p>
        </p:txBody>
      </p:sp>
      <p:pic>
        <p:nvPicPr>
          <p:cNvPr id="4" name="Picture 3" descr="A view of a mountain&#10;&#10;Description automatically generated">
            <a:extLst>
              <a:ext uri="{FF2B5EF4-FFF2-40B4-BE49-F238E27FC236}">
                <a16:creationId xmlns:a16="http://schemas.microsoft.com/office/drawing/2014/main" id="{276DE50D-68F7-1D46-A4D2-49DFE95E6E5B}"/>
              </a:ext>
            </a:extLst>
          </p:cNvPr>
          <p:cNvPicPr>
            <a:picLocks noChangeAspect="1"/>
          </p:cNvPicPr>
          <p:nvPr/>
        </p:nvPicPr>
        <p:blipFill rotWithShape="1">
          <a:blip r:embed="rId3"/>
          <a:srcRect l="42349" r="11667" b="-1"/>
          <a:stretch/>
        </p:blipFill>
        <p:spPr>
          <a:xfrm>
            <a:off x="7467600" y="10"/>
            <a:ext cx="4724400" cy="6857988"/>
          </a:xfrm>
          <a:prstGeom prst="rect">
            <a:avLst/>
          </a:prstGeom>
        </p:spPr>
      </p:pic>
    </p:spTree>
    <p:extLst>
      <p:ext uri="{BB962C8B-B14F-4D97-AF65-F5344CB8AC3E}">
        <p14:creationId xmlns:p14="http://schemas.microsoft.com/office/powerpoint/2010/main" val="3177482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BCFF362-8C49-A040-A0FD-F7815DB5C022}"/>
              </a:ext>
            </a:extLst>
          </p:cNvPr>
          <p:cNvPicPr>
            <a:picLocks noChangeAspect="1"/>
          </p:cNvPicPr>
          <p:nvPr/>
        </p:nvPicPr>
        <p:blipFill rotWithShape="1">
          <a:blip r:embed="rId3"/>
          <a:srcRect l="44713" r="1403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EB81927B-8FDD-844D-8BE2-81F47729F69B}"/>
              </a:ext>
            </a:extLst>
          </p:cNvPr>
          <p:cNvSpPr>
            <a:spLocks noGrp="1"/>
          </p:cNvSpPr>
          <p:nvPr>
            <p:ph idx="1"/>
          </p:nvPr>
        </p:nvSpPr>
        <p:spPr>
          <a:xfrm>
            <a:off x="5014913" y="571501"/>
            <a:ext cx="6515191" cy="5717104"/>
          </a:xfrm>
        </p:spPr>
        <p:txBody>
          <a:bodyPr>
            <a:normAutofit/>
          </a:bodyPr>
          <a:lstStyle/>
          <a:p>
            <a:r>
              <a:rPr lang="pl-PL" sz="2600" dirty="0">
                <a:latin typeface="OFL Sorts Mill Goudy TT" panose="02000503000000000000" pitchFamily="2" charset="0"/>
              </a:rPr>
              <a:t>Przykładem osobistej prośby do Boga </a:t>
            </a:r>
            <a:br>
              <a:rPr lang="pl-PL" sz="2600" dirty="0">
                <a:latin typeface="OFL Sorts Mill Goudy TT" panose="02000503000000000000" pitchFamily="2" charset="0"/>
              </a:rPr>
            </a:br>
            <a:r>
              <a:rPr lang="pl-PL" sz="2600" dirty="0">
                <a:latin typeface="OFL Sorts Mill Goudy TT" panose="02000503000000000000" pitchFamily="2" charset="0"/>
              </a:rPr>
              <a:t>jest modlitwa </a:t>
            </a:r>
            <a:r>
              <a:rPr lang="pl-PL" sz="2600" b="1" dirty="0">
                <a:latin typeface="OFL Sorts Mill Goudy TT" panose="02000503000000000000" pitchFamily="2" charset="0"/>
              </a:rPr>
              <a:t>Anny  </a:t>
            </a:r>
            <a:r>
              <a:rPr lang="pl-PL" sz="2600" dirty="0">
                <a:latin typeface="OFL Sorts Mill Goudy TT" panose="02000503000000000000" pitchFamily="2" charset="0"/>
              </a:rPr>
              <a:t>w świątyni w </a:t>
            </a:r>
            <a:r>
              <a:rPr lang="pl-PL" sz="2600" dirty="0" err="1">
                <a:latin typeface="OFL Sorts Mill Goudy TT" panose="02000503000000000000" pitchFamily="2" charset="0"/>
              </a:rPr>
              <a:t>Szilo</a:t>
            </a:r>
            <a:br>
              <a:rPr lang="pl-PL" sz="2600" dirty="0">
                <a:latin typeface="OFL Sorts Mill Goudy TT" panose="02000503000000000000" pitchFamily="2" charset="0"/>
              </a:rPr>
            </a:br>
            <a:r>
              <a:rPr lang="en-US" sz="2600" dirty="0">
                <a:latin typeface="OFL Sorts Mill Goudy TT" panose="02000503000000000000" pitchFamily="2" charset="0"/>
              </a:rPr>
              <a:t>(</a:t>
            </a:r>
            <a:r>
              <a:rPr lang="en-US" sz="2600" dirty="0"/>
              <a:t>1</a:t>
            </a:r>
            <a:r>
              <a:rPr lang="en-US" sz="2600" dirty="0">
                <a:latin typeface="OFL Sorts Mill Goudy TT" panose="02000503000000000000" pitchFamily="2" charset="0"/>
              </a:rPr>
              <a:t> </a:t>
            </a:r>
            <a:r>
              <a:rPr lang="en-US" sz="2600" dirty="0" err="1">
                <a:latin typeface="OFL Sorts Mill Goudy TT" panose="02000503000000000000" pitchFamily="2" charset="0"/>
              </a:rPr>
              <a:t>Sm</a:t>
            </a:r>
            <a:r>
              <a:rPr lang="en-US" sz="2600" dirty="0">
                <a:latin typeface="OFL Sorts Mill Goudy TT" panose="02000503000000000000" pitchFamily="2" charset="0"/>
              </a:rPr>
              <a:t> </a:t>
            </a:r>
            <a:r>
              <a:rPr lang="en-US" sz="2600" dirty="0"/>
              <a:t>1</a:t>
            </a:r>
            <a:r>
              <a:rPr lang="en-US" sz="2600" dirty="0">
                <a:latin typeface="OFL Sorts Mill Goudy TT" panose="02000503000000000000" pitchFamily="2" charset="0"/>
              </a:rPr>
              <a:t>)</a:t>
            </a:r>
            <a:r>
              <a:rPr lang="pl-PL" sz="2600" dirty="0">
                <a:latin typeface="OFL Sorts Mill Goudy TT" panose="02000503000000000000" pitchFamily="2" charset="0"/>
              </a:rPr>
              <a:t>.</a:t>
            </a:r>
            <a:r>
              <a:rPr lang="en-US" sz="2600" dirty="0">
                <a:latin typeface="OFL Sorts Mill Goudy TT" panose="02000503000000000000" pitchFamily="2" charset="0"/>
              </a:rPr>
              <a:t> </a:t>
            </a:r>
          </a:p>
          <a:p>
            <a:r>
              <a:rPr lang="pl-PL" sz="2600" dirty="0">
                <a:latin typeface="OFL Sorts Mill Goudy TT" panose="02000503000000000000" pitchFamily="2" charset="0"/>
              </a:rPr>
              <a:t>Przyjrzyjmy się </a:t>
            </a:r>
            <a:r>
              <a:rPr lang="pl-PL" sz="2600" b="1" dirty="0">
                <a:latin typeface="OFL Sorts Mill Goudy TT" panose="02000503000000000000" pitchFamily="2" charset="0"/>
              </a:rPr>
              <a:t>modlitwie Jonasza</a:t>
            </a:r>
            <a:r>
              <a:rPr lang="pl-PL" sz="2600" dirty="0">
                <a:latin typeface="OFL Sorts Mill Goudy TT" panose="02000503000000000000" pitchFamily="2" charset="0"/>
              </a:rPr>
              <a:t>, </a:t>
            </a:r>
            <a:br>
              <a:rPr lang="pl-PL" sz="2600" dirty="0">
                <a:latin typeface="OFL Sorts Mill Goudy TT" panose="02000503000000000000" pitchFamily="2" charset="0"/>
              </a:rPr>
            </a:br>
            <a:r>
              <a:rPr lang="pl-PL" sz="2600" dirty="0">
                <a:latin typeface="OFL Sorts Mill Goudy TT" panose="02000503000000000000" pitchFamily="2" charset="0"/>
              </a:rPr>
              <a:t>w której prosi o uwolnienie </a:t>
            </a:r>
            <a:br>
              <a:rPr lang="pl-PL" sz="2600" dirty="0">
                <a:latin typeface="OFL Sorts Mill Goudy TT" panose="02000503000000000000" pitchFamily="2" charset="0"/>
              </a:rPr>
            </a:br>
            <a:r>
              <a:rPr lang="pl-PL" sz="2600" dirty="0">
                <a:latin typeface="OFL Sorts Mill Goudy TT" panose="02000503000000000000" pitchFamily="2" charset="0"/>
              </a:rPr>
              <a:t>z wnętrza wielkiej ryby </a:t>
            </a:r>
            <a:r>
              <a:rPr lang="en-US" sz="2600" dirty="0">
                <a:latin typeface="OFL Sorts Mill Goudy TT" panose="02000503000000000000" pitchFamily="2" charset="0"/>
              </a:rPr>
              <a:t>(Jon</a:t>
            </a:r>
            <a:r>
              <a:rPr lang="en-US" sz="2600" dirty="0"/>
              <a:t> 2</a:t>
            </a:r>
            <a:r>
              <a:rPr lang="en-US" sz="2600" dirty="0">
                <a:latin typeface="OFL Sorts Mill Goudy TT" panose="02000503000000000000" pitchFamily="2" charset="0"/>
              </a:rPr>
              <a:t>). </a:t>
            </a:r>
          </a:p>
          <a:p>
            <a:r>
              <a:rPr lang="pl-PL" sz="2600" dirty="0">
                <a:latin typeface="OFL Sorts Mill Goudy TT" panose="02000503000000000000" pitchFamily="2" charset="0"/>
              </a:rPr>
              <a:t>Modlitwa</a:t>
            </a:r>
            <a:r>
              <a:rPr lang="en-US" sz="2600" dirty="0">
                <a:latin typeface="OFL Sorts Mill Goudy TT" panose="02000503000000000000" pitchFamily="2" charset="0"/>
              </a:rPr>
              <a:t> </a:t>
            </a:r>
            <a:r>
              <a:rPr lang="pl-PL" sz="2600" b="1" dirty="0">
                <a:latin typeface="OFL Sorts Mill Goudy TT" panose="02000503000000000000" pitchFamily="2" charset="0"/>
              </a:rPr>
              <a:t>proroka Eliasza </a:t>
            </a:r>
            <a:r>
              <a:rPr lang="pl-PL" sz="2600" dirty="0">
                <a:latin typeface="OFL Sorts Mill Goudy TT" panose="02000503000000000000" pitchFamily="2" charset="0"/>
              </a:rPr>
              <a:t>na Górze Karmel </a:t>
            </a:r>
            <a:r>
              <a:rPr lang="en-US" sz="2600" dirty="0">
                <a:latin typeface="OFL Sorts Mill Goudy TT" panose="02000503000000000000" pitchFamily="2" charset="0"/>
              </a:rPr>
              <a:t>(</a:t>
            </a:r>
            <a:r>
              <a:rPr lang="en-US" sz="2600" dirty="0"/>
              <a:t>1</a:t>
            </a:r>
            <a:r>
              <a:rPr lang="en-US" sz="2600" dirty="0">
                <a:latin typeface="OFL Sorts Mill Goudy TT" panose="02000503000000000000" pitchFamily="2" charset="0"/>
              </a:rPr>
              <a:t> K</a:t>
            </a:r>
            <a:r>
              <a:rPr lang="pl-PL" sz="2600" dirty="0" err="1">
                <a:latin typeface="OFL Sorts Mill Goudy TT" panose="02000503000000000000" pitchFamily="2" charset="0"/>
              </a:rPr>
              <a:t>rl</a:t>
            </a:r>
            <a:r>
              <a:rPr lang="en-US" sz="2600" dirty="0">
                <a:latin typeface="OFL Sorts Mill Goudy TT" panose="02000503000000000000" pitchFamily="2" charset="0"/>
              </a:rPr>
              <a:t> </a:t>
            </a:r>
            <a:r>
              <a:rPr lang="en-US" sz="2600" dirty="0"/>
              <a:t>18</a:t>
            </a:r>
            <a:r>
              <a:rPr lang="en-US" sz="2600" dirty="0">
                <a:latin typeface="OFL Sorts Mill Goudy TT" panose="02000503000000000000" pitchFamily="2" charset="0"/>
              </a:rPr>
              <a:t>) </a:t>
            </a:r>
            <a:r>
              <a:rPr lang="pl-PL" sz="2600" dirty="0">
                <a:latin typeface="OFL Sorts Mill Goudy TT" panose="02000503000000000000" pitchFamily="2" charset="0"/>
              </a:rPr>
              <a:t>jest doskonałym przykładem modlitwy mówiącej o wielkości Boga</a:t>
            </a:r>
            <a:r>
              <a:rPr lang="en-US" sz="2600" dirty="0">
                <a:latin typeface="OFL Sorts Mill Goudy TT" panose="02000503000000000000" pitchFamily="2" charset="0"/>
              </a:rPr>
              <a:t>.</a:t>
            </a:r>
          </a:p>
          <a:p>
            <a:r>
              <a:rPr lang="pl-PL" sz="2600" b="1" dirty="0">
                <a:latin typeface="OFL Sorts Mill Goudy TT" panose="02000503000000000000" pitchFamily="2" charset="0"/>
              </a:rPr>
              <a:t>Dedykacyjna modlitwa króla Salomona  </a:t>
            </a:r>
            <a:br>
              <a:rPr lang="pl-PL" sz="2600" b="1" dirty="0">
                <a:latin typeface="OFL Sorts Mill Goudy TT" panose="02000503000000000000" pitchFamily="2" charset="0"/>
              </a:rPr>
            </a:br>
            <a:r>
              <a:rPr lang="pl-PL" sz="2600" dirty="0">
                <a:latin typeface="OFL Sorts Mill Goudy TT" panose="02000503000000000000" pitchFamily="2" charset="0"/>
              </a:rPr>
              <a:t>o poświęcenie świątyni </a:t>
            </a:r>
            <a:r>
              <a:rPr lang="en-US" sz="2600" dirty="0">
                <a:latin typeface="OFL Sorts Mill Goudy TT" panose="02000503000000000000" pitchFamily="2" charset="0"/>
              </a:rPr>
              <a:t>(</a:t>
            </a:r>
            <a:r>
              <a:rPr lang="en-US" sz="2600" dirty="0"/>
              <a:t>1</a:t>
            </a:r>
            <a:r>
              <a:rPr lang="en-US" sz="2600" dirty="0">
                <a:latin typeface="OFL Sorts Mill Goudy TT" panose="02000503000000000000" pitchFamily="2" charset="0"/>
              </a:rPr>
              <a:t> K</a:t>
            </a:r>
            <a:r>
              <a:rPr lang="pl-PL" sz="2600" dirty="0" err="1">
                <a:latin typeface="OFL Sorts Mill Goudy TT" panose="02000503000000000000" pitchFamily="2" charset="0"/>
              </a:rPr>
              <a:t>rl</a:t>
            </a:r>
            <a:r>
              <a:rPr lang="en-US" sz="2600" dirty="0"/>
              <a:t> 8</a:t>
            </a:r>
            <a:r>
              <a:rPr lang="en-US" sz="2600" dirty="0">
                <a:latin typeface="OFL Sorts Mill Goudy TT" panose="02000503000000000000" pitchFamily="2" charset="0"/>
              </a:rPr>
              <a:t>) </a:t>
            </a:r>
            <a:br>
              <a:rPr lang="pl-PL" sz="2600" dirty="0">
                <a:latin typeface="OFL Sorts Mill Goudy TT" panose="02000503000000000000" pitchFamily="2" charset="0"/>
              </a:rPr>
            </a:br>
            <a:r>
              <a:rPr lang="pl-PL" sz="2600" dirty="0">
                <a:latin typeface="OFL Sorts Mill Goudy TT" panose="02000503000000000000" pitchFamily="2" charset="0"/>
              </a:rPr>
              <a:t>jest przykładem inauguracyjnej modlitwy </a:t>
            </a:r>
            <a:br>
              <a:rPr lang="pl-PL" sz="2600" dirty="0">
                <a:latin typeface="OFL Sorts Mill Goudy TT" panose="02000503000000000000" pitchFamily="2" charset="0"/>
              </a:rPr>
            </a:br>
            <a:r>
              <a:rPr lang="pl-PL" sz="2600" dirty="0">
                <a:latin typeface="OFL Sorts Mill Goudy TT" panose="02000503000000000000" pitchFamily="2" charset="0"/>
              </a:rPr>
              <a:t>przy poświęceniu tego miejsca</a:t>
            </a:r>
            <a:r>
              <a:rPr lang="en-US" sz="2600" dirty="0">
                <a:latin typeface="OFL Sorts Mill Goudy TT" panose="02000503000000000000" pitchFamily="2" charset="0"/>
              </a:rPr>
              <a:t>. </a:t>
            </a:r>
          </a:p>
        </p:txBody>
      </p:sp>
    </p:spTree>
    <p:extLst>
      <p:ext uri="{BB962C8B-B14F-4D97-AF65-F5344CB8AC3E}">
        <p14:creationId xmlns:p14="http://schemas.microsoft.com/office/powerpoint/2010/main" val="6433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C6771E30-A604-493B-BC4C-1AA766591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0">
            <a:extLst>
              <a:ext uri="{FF2B5EF4-FFF2-40B4-BE49-F238E27FC236}">
                <a16:creationId xmlns:a16="http://schemas.microsoft.com/office/drawing/2014/main" id="{913EDF91-3802-4360-909F-A0509363D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7625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DC372F6-72C5-FE4C-A799-1CA81BF59BD6}"/>
              </a:ext>
            </a:extLst>
          </p:cNvPr>
          <p:cNvPicPr>
            <a:picLocks noChangeAspect="1"/>
          </p:cNvPicPr>
          <p:nvPr/>
        </p:nvPicPr>
        <p:blipFill rotWithShape="1">
          <a:blip r:embed="rId3"/>
          <a:srcRect l="29373" r="29371" b="-2"/>
          <a:stretch/>
        </p:blipFill>
        <p:spPr>
          <a:xfrm>
            <a:off x="685800" y="685800"/>
            <a:ext cx="3390900" cy="5486400"/>
          </a:xfrm>
          <a:prstGeom prst="rect">
            <a:avLst/>
          </a:prstGeom>
        </p:spPr>
      </p:pic>
      <p:sp>
        <p:nvSpPr>
          <p:cNvPr id="3" name="Content Placeholder 2">
            <a:extLst>
              <a:ext uri="{FF2B5EF4-FFF2-40B4-BE49-F238E27FC236}">
                <a16:creationId xmlns:a16="http://schemas.microsoft.com/office/drawing/2014/main" id="{BD1F4D48-1A4F-6942-AF67-31B735878323}"/>
              </a:ext>
            </a:extLst>
          </p:cNvPr>
          <p:cNvSpPr>
            <a:spLocks noGrp="1"/>
          </p:cNvSpPr>
          <p:nvPr>
            <p:ph idx="1"/>
          </p:nvPr>
        </p:nvSpPr>
        <p:spPr>
          <a:xfrm>
            <a:off x="5364126" y="1817153"/>
            <a:ext cx="6165978" cy="4471451"/>
          </a:xfrm>
        </p:spPr>
        <p:txBody>
          <a:bodyPr>
            <a:normAutofit lnSpcReduction="10000"/>
          </a:bodyPr>
          <a:lstStyle/>
          <a:p>
            <a:r>
              <a:rPr lang="pl-PL" sz="2600" dirty="0">
                <a:latin typeface="OFL Sorts Mill Goudy TT" panose="02000503000000000000" pitchFamily="2" charset="0"/>
              </a:rPr>
              <a:t>Na temat modlitwy wstawienniczej </a:t>
            </a:r>
            <a:br>
              <a:rPr lang="pl-PL" sz="2600" dirty="0">
                <a:latin typeface="OFL Sorts Mill Goudy TT" panose="02000503000000000000" pitchFamily="2" charset="0"/>
              </a:rPr>
            </a:br>
            <a:r>
              <a:rPr lang="pl-PL" sz="2600" dirty="0">
                <a:latin typeface="OFL Sorts Mill Goudy TT" panose="02000503000000000000" pitchFamily="2" charset="0"/>
              </a:rPr>
              <a:t>wiele możemy nauczyć się z </a:t>
            </a:r>
            <a:r>
              <a:rPr lang="pl-PL" sz="2600" b="1" dirty="0">
                <a:latin typeface="OFL Sorts Mill Goudy TT" panose="02000503000000000000" pitchFamily="2" charset="0"/>
              </a:rPr>
              <a:t>modlitwy Daniela</a:t>
            </a:r>
            <a:r>
              <a:rPr lang="en-US" sz="2600" b="1" dirty="0">
                <a:latin typeface="OFL Sorts Mill Goudy TT" panose="02000503000000000000" pitchFamily="2" charset="0"/>
              </a:rPr>
              <a:t> </a:t>
            </a:r>
            <a:r>
              <a:rPr lang="pl-PL" sz="2600" dirty="0">
                <a:latin typeface="OFL Sorts Mill Goudy TT" panose="02000503000000000000" pitchFamily="2" charset="0"/>
              </a:rPr>
              <a:t>o jego lud w Babilonie</a:t>
            </a:r>
            <a:r>
              <a:rPr lang="en-US" sz="2600" dirty="0">
                <a:latin typeface="OFL Sorts Mill Goudy TT" panose="02000503000000000000" pitchFamily="2" charset="0"/>
              </a:rPr>
              <a:t> (</a:t>
            </a:r>
            <a:r>
              <a:rPr lang="en-US" sz="2600" dirty="0" err="1">
                <a:latin typeface="OFL Sorts Mill Goudy TT" panose="02000503000000000000" pitchFamily="2" charset="0"/>
              </a:rPr>
              <a:t>Dn</a:t>
            </a:r>
            <a:r>
              <a:rPr lang="en-US" sz="2600" dirty="0">
                <a:latin typeface="OFL Sorts Mill Goudy TT" panose="02000503000000000000" pitchFamily="2" charset="0"/>
              </a:rPr>
              <a:t> </a:t>
            </a:r>
            <a:r>
              <a:rPr lang="en-US" sz="2600" dirty="0"/>
              <a:t>9</a:t>
            </a:r>
            <a:r>
              <a:rPr lang="en-US" sz="2600" dirty="0">
                <a:latin typeface="OFL Sorts Mill Goudy TT" panose="02000503000000000000" pitchFamily="2" charset="0"/>
              </a:rPr>
              <a:t>). </a:t>
            </a:r>
          </a:p>
          <a:p>
            <a:r>
              <a:rPr lang="pl-PL" sz="2600" dirty="0">
                <a:latin typeface="OFL Sorts Mill Goudy TT" panose="02000503000000000000" pitchFamily="2" charset="0"/>
              </a:rPr>
              <a:t>Dobrym przykładem modlitwy ofiarowania jest </a:t>
            </a:r>
            <a:r>
              <a:rPr lang="pl-PL" sz="2600" b="1" dirty="0">
                <a:latin typeface="OFL Sorts Mill Goudy TT" panose="02000503000000000000" pitchFamily="2" charset="0"/>
              </a:rPr>
              <a:t>modlitwa </a:t>
            </a:r>
            <a:r>
              <a:rPr lang="pl-PL" sz="2600" b="1" dirty="0" err="1">
                <a:latin typeface="OFL Sorts Mill Goudy TT" panose="02000503000000000000" pitchFamily="2" charset="0"/>
              </a:rPr>
              <a:t>Ch</a:t>
            </a:r>
            <a:r>
              <a:rPr lang="en-US" sz="2600" b="1" dirty="0">
                <a:latin typeface="OFL Sorts Mill Goudy TT" panose="02000503000000000000" pitchFamily="2" charset="0"/>
              </a:rPr>
              <a:t>r</a:t>
            </a:r>
            <a:r>
              <a:rPr lang="pl-PL" sz="2600" b="1" dirty="0" err="1">
                <a:latin typeface="OFL Sorts Mill Goudy TT" panose="02000503000000000000" pitchFamily="2" charset="0"/>
              </a:rPr>
              <a:t>ystusa</a:t>
            </a:r>
            <a:r>
              <a:rPr lang="en-US" sz="2600" b="1" dirty="0">
                <a:latin typeface="OFL Sorts Mill Goudy TT" panose="02000503000000000000" pitchFamily="2" charset="0"/>
              </a:rPr>
              <a:t> </a:t>
            </a:r>
            <a:br>
              <a:rPr lang="pl-PL" sz="2600" b="1" dirty="0">
                <a:latin typeface="OFL Sorts Mill Goudy TT" panose="02000503000000000000" pitchFamily="2" charset="0"/>
              </a:rPr>
            </a:br>
            <a:r>
              <a:rPr lang="pl-PL" sz="2600" dirty="0">
                <a:latin typeface="OFL Sorts Mill Goudy TT" panose="02000503000000000000" pitchFamily="2" charset="0"/>
              </a:rPr>
              <a:t>w </a:t>
            </a:r>
            <a:r>
              <a:rPr lang="pl-PL" sz="2600" dirty="0" err="1">
                <a:latin typeface="OFL Sorts Mill Goudy TT" panose="02000503000000000000" pitchFamily="2" charset="0"/>
              </a:rPr>
              <a:t>Getsemane</a:t>
            </a:r>
            <a:r>
              <a:rPr lang="en-US" sz="2600" dirty="0">
                <a:latin typeface="OFL Sorts Mill Goudy TT" panose="02000503000000000000" pitchFamily="2" charset="0"/>
              </a:rPr>
              <a:t> (Mt </a:t>
            </a:r>
            <a:r>
              <a:rPr lang="en-US" sz="2600" dirty="0"/>
              <a:t>26</a:t>
            </a:r>
            <a:r>
              <a:rPr lang="en-US" sz="2600" dirty="0">
                <a:latin typeface="OFL Sorts Mill Goudy TT" panose="02000503000000000000" pitchFamily="2" charset="0"/>
              </a:rPr>
              <a:t>), </a:t>
            </a:r>
            <a:r>
              <a:rPr lang="pl-PL" sz="2600" dirty="0">
                <a:latin typeface="OFL Sorts Mill Goudy TT" panose="02000503000000000000" pitchFamily="2" charset="0"/>
              </a:rPr>
              <a:t>kiedy dobrowolnie poddał się woli Swojego Ojca</a:t>
            </a:r>
            <a:r>
              <a:rPr lang="en-US" sz="2600" dirty="0">
                <a:latin typeface="OFL Sorts Mill Goudy TT" panose="02000503000000000000" pitchFamily="2" charset="0"/>
              </a:rPr>
              <a:t>. </a:t>
            </a:r>
            <a:r>
              <a:rPr lang="pl-PL" sz="2600" dirty="0">
                <a:latin typeface="OFL Sorts Mill Goudy TT" panose="02000503000000000000" pitchFamily="2" charset="0"/>
              </a:rPr>
              <a:t>Co więcej, modlitwa Jezusa </a:t>
            </a:r>
            <a:br>
              <a:rPr lang="pl-PL" sz="2600" dirty="0">
                <a:latin typeface="OFL Sorts Mill Goudy TT" panose="02000503000000000000" pitchFamily="2" charset="0"/>
              </a:rPr>
            </a:br>
            <a:r>
              <a:rPr lang="pl-PL" sz="2600" dirty="0">
                <a:latin typeface="OFL Sorts Mill Goudy TT" panose="02000503000000000000" pitchFamily="2" charset="0"/>
              </a:rPr>
              <a:t>w górnej izbie </a:t>
            </a:r>
            <a:r>
              <a:rPr lang="en-US" sz="2600" dirty="0">
                <a:latin typeface="OFL Sorts Mill Goudy TT" panose="02000503000000000000" pitchFamily="2" charset="0"/>
              </a:rPr>
              <a:t>(J </a:t>
            </a:r>
            <a:r>
              <a:rPr lang="en-US" sz="2600" dirty="0"/>
              <a:t>17</a:t>
            </a:r>
            <a:r>
              <a:rPr lang="en-US" sz="2600" dirty="0">
                <a:latin typeface="OFL Sorts Mill Goudy TT" panose="02000503000000000000" pitchFamily="2" charset="0"/>
              </a:rPr>
              <a:t>) </a:t>
            </a:r>
            <a:r>
              <a:rPr lang="pl-PL" sz="2600" dirty="0">
                <a:latin typeface="OFL Sorts Mill Goudy TT" panose="02000503000000000000" pitchFamily="2" charset="0"/>
              </a:rPr>
              <a:t>jest najlepszą modlitwą o jedność między uczniami Chrystusa.</a:t>
            </a:r>
            <a:endParaRPr lang="en-US" sz="2600" dirty="0">
              <a:latin typeface="OFL Sorts Mill Goudy TT" panose="02000503000000000000" pitchFamily="2" charset="0"/>
            </a:endParaRPr>
          </a:p>
        </p:txBody>
      </p:sp>
    </p:spTree>
    <p:extLst>
      <p:ext uri="{BB962C8B-B14F-4D97-AF65-F5344CB8AC3E}">
        <p14:creationId xmlns:p14="http://schemas.microsoft.com/office/powerpoint/2010/main" val="2365162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3129AE00-6D8C-41D7-8B33-B44A25E0D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0">
            <a:extLst>
              <a:ext uri="{FF2B5EF4-FFF2-40B4-BE49-F238E27FC236}">
                <a16:creationId xmlns:a16="http://schemas.microsoft.com/office/drawing/2014/main" id="{F9E793DA-F1DD-4288-A72D-1AFC134DB2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7467601"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58AFC8-7AD6-074D-84BF-1866DB8BBB14}"/>
              </a:ext>
            </a:extLst>
          </p:cNvPr>
          <p:cNvSpPr>
            <a:spLocks noGrp="1"/>
          </p:cNvSpPr>
          <p:nvPr>
            <p:ph idx="1"/>
          </p:nvPr>
        </p:nvSpPr>
        <p:spPr>
          <a:xfrm>
            <a:off x="1272961" y="1485699"/>
            <a:ext cx="6239050" cy="3501926"/>
          </a:xfrm>
        </p:spPr>
        <p:txBody>
          <a:bodyPr>
            <a:normAutofit lnSpcReduction="10000"/>
          </a:bodyPr>
          <a:lstStyle/>
          <a:p>
            <a:pPr marL="0" indent="0" algn="ctr">
              <a:lnSpc>
                <a:spcPct val="150000"/>
              </a:lnSpc>
              <a:buNone/>
            </a:pPr>
            <a:br>
              <a:rPr lang="pl-PL" sz="2600" dirty="0">
                <a:latin typeface="OFL Sorts Mill Goudy TT" panose="02000503000000000000" pitchFamily="2" charset="0"/>
              </a:rPr>
            </a:br>
            <a:r>
              <a:rPr lang="pl-PL" sz="2600" dirty="0">
                <a:latin typeface="OFL Sorts Mill Goudy TT" panose="02000503000000000000" pitchFamily="2" charset="0"/>
              </a:rPr>
              <a:t>ISTOTNIE, MODLITWA JEST NATURALNYM, SPONTANICZNYM WYRAŻANIEM NASZYCH BEZPOŚREDNICH UCZUĆ WOBEC BOGA CZY NA JEGO TEMAT.</a:t>
            </a:r>
            <a:endParaRPr lang="en-US" sz="2600" dirty="0">
              <a:latin typeface="OFL Sorts Mill Goudy TT" panose="02000503000000000000" pitchFamily="2" charset="0"/>
            </a:endParaRPr>
          </a:p>
        </p:txBody>
      </p:sp>
      <p:pic>
        <p:nvPicPr>
          <p:cNvPr id="4" name="Picture 3">
            <a:extLst>
              <a:ext uri="{FF2B5EF4-FFF2-40B4-BE49-F238E27FC236}">
                <a16:creationId xmlns:a16="http://schemas.microsoft.com/office/drawing/2014/main" id="{F53D46E5-76BB-FC41-95A6-A3CAF987D7BD}"/>
              </a:ext>
            </a:extLst>
          </p:cNvPr>
          <p:cNvPicPr>
            <a:picLocks noChangeAspect="1"/>
          </p:cNvPicPr>
          <p:nvPr/>
        </p:nvPicPr>
        <p:blipFill rotWithShape="1">
          <a:blip r:embed="rId3"/>
          <a:srcRect l="44675" r="13992" b="-2"/>
          <a:stretch/>
        </p:blipFill>
        <p:spPr>
          <a:xfrm>
            <a:off x="8153400" y="685800"/>
            <a:ext cx="3397211" cy="5486400"/>
          </a:xfrm>
          <a:prstGeom prst="rect">
            <a:avLst/>
          </a:prstGeom>
        </p:spPr>
      </p:pic>
    </p:spTree>
    <p:extLst>
      <p:ext uri="{BB962C8B-B14F-4D97-AF65-F5344CB8AC3E}">
        <p14:creationId xmlns:p14="http://schemas.microsoft.com/office/powerpoint/2010/main" val="593498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D88A92C-0BD1-4D13-9480-9CA5056B10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850E0BE-0A13-43E4-9007-A06960852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6118275"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352856-3521-8F4B-A3A6-BBF792398790}"/>
              </a:ext>
            </a:extLst>
          </p:cNvPr>
          <p:cNvSpPr>
            <a:spLocks noGrp="1"/>
          </p:cNvSpPr>
          <p:nvPr>
            <p:ph type="title"/>
          </p:nvPr>
        </p:nvSpPr>
        <p:spPr>
          <a:xfrm>
            <a:off x="1050389" y="1043470"/>
            <a:ext cx="5212188" cy="964407"/>
          </a:xfrm>
        </p:spPr>
        <p:txBody>
          <a:bodyPr>
            <a:normAutofit/>
          </a:bodyPr>
          <a:lstStyle/>
          <a:p>
            <a:pPr algn="ctr"/>
            <a:r>
              <a:rPr lang="en-US" sz="3000" b="1" dirty="0">
                <a:solidFill>
                  <a:srgbClr val="002060"/>
                </a:solidFill>
              </a:rPr>
              <a:t>2. </a:t>
            </a:r>
            <a:r>
              <a:rPr lang="pl-PL" sz="2800" b="1" dirty="0">
                <a:solidFill>
                  <a:srgbClr val="002060"/>
                </a:solidFill>
                <a:latin typeface="OFL Sorts Mill Goudy TT" panose="02000503000000000000" pitchFamily="2" charset="0"/>
              </a:rPr>
              <a:t>Tak wielki, </a:t>
            </a:r>
            <a:br>
              <a:rPr lang="pl-PL" sz="2800" b="1" dirty="0">
                <a:solidFill>
                  <a:srgbClr val="002060"/>
                </a:solidFill>
                <a:latin typeface="OFL Sorts Mill Goudy TT" panose="02000503000000000000" pitchFamily="2" charset="0"/>
              </a:rPr>
            </a:br>
            <a:r>
              <a:rPr lang="pl-PL" sz="2800" b="1" dirty="0">
                <a:solidFill>
                  <a:srgbClr val="002060"/>
                </a:solidFill>
                <a:latin typeface="OFL Sorts Mill Goudy TT" panose="02000503000000000000" pitchFamily="2" charset="0"/>
              </a:rPr>
              <a:t>a tak bliski</a:t>
            </a:r>
            <a:endParaRPr lang="en-US" sz="2800" dirty="0">
              <a:solidFill>
                <a:srgbClr val="002060"/>
              </a:solidFill>
              <a:latin typeface="OFL Sorts Mill Goudy TT" panose="02000503000000000000" pitchFamily="2" charset="0"/>
            </a:endParaRPr>
          </a:p>
        </p:txBody>
      </p:sp>
      <p:sp>
        <p:nvSpPr>
          <p:cNvPr id="3" name="Content Placeholder 2">
            <a:extLst>
              <a:ext uri="{FF2B5EF4-FFF2-40B4-BE49-F238E27FC236}">
                <a16:creationId xmlns:a16="http://schemas.microsoft.com/office/drawing/2014/main" id="{2B6726A9-CF06-0B43-9852-0E641F3EC558}"/>
              </a:ext>
            </a:extLst>
          </p:cNvPr>
          <p:cNvSpPr>
            <a:spLocks noGrp="1"/>
          </p:cNvSpPr>
          <p:nvPr>
            <p:ph idx="1"/>
          </p:nvPr>
        </p:nvSpPr>
        <p:spPr>
          <a:xfrm>
            <a:off x="1218040" y="2589487"/>
            <a:ext cx="5118965" cy="2496868"/>
          </a:xfrm>
        </p:spPr>
        <p:txBody>
          <a:bodyPr>
            <a:normAutofit/>
          </a:bodyPr>
          <a:lstStyle/>
          <a:p>
            <a:r>
              <a:rPr lang="pl-PL" sz="2600" dirty="0">
                <a:latin typeface="OFL Sorts Mill Goudy TT" panose="02000503000000000000" pitchFamily="2" charset="0"/>
              </a:rPr>
              <a:t>Modlitwa oznacza pokorne otwarcie swojego serca </a:t>
            </a:r>
            <a:br>
              <a:rPr lang="pl-PL" sz="2600" dirty="0">
                <a:latin typeface="OFL Sorts Mill Goudy TT" panose="02000503000000000000" pitchFamily="2" charset="0"/>
              </a:rPr>
            </a:br>
            <a:r>
              <a:rPr lang="pl-PL" sz="2600" dirty="0">
                <a:latin typeface="OFL Sorts Mill Goudy TT" panose="02000503000000000000" pitchFamily="2" charset="0"/>
              </a:rPr>
              <a:t>przed Królem wszechświata, </a:t>
            </a:r>
            <a:br>
              <a:rPr lang="pl-PL" sz="2600" dirty="0">
                <a:latin typeface="OFL Sorts Mill Goudy TT" panose="02000503000000000000" pitchFamily="2" charset="0"/>
              </a:rPr>
            </a:br>
            <a:r>
              <a:rPr lang="pl-PL" sz="2600" dirty="0">
                <a:latin typeface="OFL Sorts Mill Goudy TT" panose="02000503000000000000" pitchFamily="2" charset="0"/>
              </a:rPr>
              <a:t>by mógł w nim mieszkać </a:t>
            </a:r>
            <a:br>
              <a:rPr lang="pl-PL" sz="2600" dirty="0">
                <a:latin typeface="OFL Sorts Mill Goudy TT" panose="02000503000000000000" pitchFamily="2" charset="0"/>
              </a:rPr>
            </a:br>
            <a:r>
              <a:rPr lang="pl-PL" sz="2600" dirty="0">
                <a:latin typeface="OFL Sorts Mill Goudy TT" panose="02000503000000000000" pitchFamily="2" charset="0"/>
              </a:rPr>
              <a:t>przez wiarę.</a:t>
            </a:r>
            <a:endParaRPr lang="en-US" sz="2600" dirty="0">
              <a:latin typeface="OFL Sorts Mill Goudy TT" panose="02000503000000000000" pitchFamily="2" charset="0"/>
            </a:endParaRPr>
          </a:p>
        </p:txBody>
      </p:sp>
      <p:pic>
        <p:nvPicPr>
          <p:cNvPr id="4" name="Picture 3" descr="A view of a mountain&#10;&#10;Description automatically generated">
            <a:extLst>
              <a:ext uri="{FF2B5EF4-FFF2-40B4-BE49-F238E27FC236}">
                <a16:creationId xmlns:a16="http://schemas.microsoft.com/office/drawing/2014/main" id="{6D8D7425-ACDB-6E40-8B34-0482597A1434}"/>
              </a:ext>
            </a:extLst>
          </p:cNvPr>
          <p:cNvPicPr>
            <a:picLocks noChangeAspect="1"/>
          </p:cNvPicPr>
          <p:nvPr/>
        </p:nvPicPr>
        <p:blipFill rotWithShape="1">
          <a:blip r:embed="rId3"/>
          <a:srcRect l="42349" r="11667" b="-1"/>
          <a:stretch/>
        </p:blipFill>
        <p:spPr>
          <a:xfrm>
            <a:off x="7467600" y="10"/>
            <a:ext cx="4724400" cy="6857988"/>
          </a:xfrm>
          <a:prstGeom prst="rect">
            <a:avLst/>
          </a:prstGeom>
        </p:spPr>
      </p:pic>
    </p:spTree>
    <p:extLst>
      <p:ext uri="{BB962C8B-B14F-4D97-AF65-F5344CB8AC3E}">
        <p14:creationId xmlns:p14="http://schemas.microsoft.com/office/powerpoint/2010/main" val="466600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129AE00-6D8C-41D7-8B33-B44A25E0D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9E793DA-F1DD-4288-A72D-1AFC134DB2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7467601"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60F78A6-6167-B643-B969-3047E36B540C}"/>
              </a:ext>
            </a:extLst>
          </p:cNvPr>
          <p:cNvSpPr>
            <a:spLocks noGrp="1"/>
          </p:cNvSpPr>
          <p:nvPr>
            <p:ph idx="1"/>
          </p:nvPr>
        </p:nvSpPr>
        <p:spPr>
          <a:xfrm>
            <a:off x="1284650" y="1750173"/>
            <a:ext cx="6487749" cy="3501926"/>
          </a:xfrm>
        </p:spPr>
        <p:txBody>
          <a:bodyPr>
            <a:normAutofit/>
          </a:bodyPr>
          <a:lstStyle/>
          <a:p>
            <a:r>
              <a:rPr lang="pl-PL" sz="2600" dirty="0">
                <a:latin typeface="OFL Sorts Mill Goudy TT" panose="02000503000000000000" pitchFamily="2" charset="0"/>
              </a:rPr>
              <a:t>Apostoł Paweł mówi nam, że jesteśmy dziećmi Boga, które przez Jego Ducha modlą się „</a:t>
            </a:r>
            <a:r>
              <a:rPr lang="pl-PL" sz="2600" dirty="0" err="1">
                <a:latin typeface="OFL Sorts Mill Goudy TT" panose="02000503000000000000" pitchFamily="2" charset="0"/>
              </a:rPr>
              <a:t>Abba</a:t>
            </a:r>
            <a:r>
              <a:rPr lang="pl-PL" sz="2600" dirty="0">
                <a:latin typeface="OFL Sorts Mill Goudy TT" panose="02000503000000000000" pitchFamily="2" charset="0"/>
              </a:rPr>
              <a:t>, Ojcze” </a:t>
            </a:r>
            <a:r>
              <a:rPr lang="en-US" sz="2600" dirty="0">
                <a:latin typeface="OFL Sorts Mill Goudy TT" panose="02000503000000000000" pitchFamily="2" charset="0"/>
              </a:rPr>
              <a:t>(</a:t>
            </a:r>
            <a:r>
              <a:rPr lang="pl-PL" sz="2600" dirty="0" err="1">
                <a:latin typeface="OFL Sorts Mill Goudy TT" panose="02000503000000000000" pitchFamily="2" charset="0"/>
              </a:rPr>
              <a:t>Rz</a:t>
            </a:r>
            <a:r>
              <a:rPr lang="en-US" sz="2600" dirty="0">
                <a:latin typeface="OFL Sorts Mill Goudy TT" panose="02000503000000000000" pitchFamily="2" charset="0"/>
              </a:rPr>
              <a:t> </a:t>
            </a:r>
            <a:r>
              <a:rPr lang="en-US" sz="2600" dirty="0"/>
              <a:t>8</a:t>
            </a:r>
            <a:r>
              <a:rPr lang="pl-PL" sz="2600" dirty="0"/>
              <a:t>,</a:t>
            </a:r>
            <a:r>
              <a:rPr lang="en-US" sz="2600" dirty="0"/>
              <a:t>15; </a:t>
            </a:r>
            <a:r>
              <a:rPr lang="en-US" sz="2600" dirty="0">
                <a:latin typeface="OFL Sorts Mill Goudy TT" panose="02000503000000000000" pitchFamily="2" charset="0"/>
              </a:rPr>
              <a:t>Ga</a:t>
            </a:r>
            <a:r>
              <a:rPr lang="pl-PL" sz="2600" dirty="0">
                <a:latin typeface="OFL Sorts Mill Goudy TT" panose="02000503000000000000" pitchFamily="2" charset="0"/>
              </a:rPr>
              <a:t> </a:t>
            </a:r>
            <a:r>
              <a:rPr lang="en-US" sz="2600" dirty="0"/>
              <a:t>4</a:t>
            </a:r>
            <a:r>
              <a:rPr lang="pl-PL" sz="2600" dirty="0"/>
              <a:t>,</a:t>
            </a:r>
            <a:r>
              <a:rPr lang="en-US" sz="2600" dirty="0"/>
              <a:t>6</a:t>
            </a:r>
            <a:r>
              <a:rPr lang="en-US" sz="2600" dirty="0">
                <a:latin typeface="OFL Sorts Mill Goudy TT" panose="02000503000000000000" pitchFamily="2" charset="0"/>
              </a:rPr>
              <a:t>). </a:t>
            </a:r>
            <a:r>
              <a:rPr lang="pl-PL" sz="2600" dirty="0">
                <a:latin typeface="OFL Sorts Mill Goudy TT" panose="02000503000000000000" pitchFamily="2" charset="0"/>
              </a:rPr>
              <a:t>Wiernym w Efezie powiedział także, </a:t>
            </a:r>
            <a:br>
              <a:rPr lang="pl-PL" sz="2600" dirty="0">
                <a:latin typeface="OFL Sorts Mill Goudy TT" panose="02000503000000000000" pitchFamily="2" charset="0"/>
              </a:rPr>
            </a:br>
            <a:r>
              <a:rPr lang="pl-PL" sz="2600" dirty="0">
                <a:latin typeface="OFL Sorts Mill Goudy TT" panose="02000503000000000000" pitchFamily="2" charset="0"/>
              </a:rPr>
              <a:t>że zgina kolana przed Ojcem, od którego cała rodzina w niebie i na ziemi bierze swoją nazwę</a:t>
            </a:r>
            <a:r>
              <a:rPr lang="en-US" sz="2600" dirty="0">
                <a:latin typeface="OFL Sorts Mill Goudy TT" panose="02000503000000000000" pitchFamily="2" charset="0"/>
              </a:rPr>
              <a:t>;</a:t>
            </a:r>
          </a:p>
        </p:txBody>
      </p:sp>
      <p:pic>
        <p:nvPicPr>
          <p:cNvPr id="4" name="Picture 3">
            <a:extLst>
              <a:ext uri="{FF2B5EF4-FFF2-40B4-BE49-F238E27FC236}">
                <a16:creationId xmlns:a16="http://schemas.microsoft.com/office/drawing/2014/main" id="{9EF86B1D-E189-504D-A35B-395614BB3527}"/>
              </a:ext>
            </a:extLst>
          </p:cNvPr>
          <p:cNvPicPr>
            <a:picLocks noChangeAspect="1"/>
          </p:cNvPicPr>
          <p:nvPr/>
        </p:nvPicPr>
        <p:blipFill rotWithShape="1">
          <a:blip r:embed="rId3"/>
          <a:srcRect l="44675" r="13992" b="-2"/>
          <a:stretch/>
        </p:blipFill>
        <p:spPr>
          <a:xfrm>
            <a:off x="8153400" y="685800"/>
            <a:ext cx="3397211" cy="5486400"/>
          </a:xfrm>
          <a:prstGeom prst="rect">
            <a:avLst/>
          </a:prstGeom>
        </p:spPr>
      </p:pic>
    </p:spTree>
    <p:extLst>
      <p:ext uri="{BB962C8B-B14F-4D97-AF65-F5344CB8AC3E}">
        <p14:creationId xmlns:p14="http://schemas.microsoft.com/office/powerpoint/2010/main" val="2798827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D88A92C-0BD1-4D13-9480-9CA5056B10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850E0BE-0A13-43E4-9007-A06960852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6118275"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6293A0-208E-6345-B4D1-B7E093A635F9}"/>
              </a:ext>
            </a:extLst>
          </p:cNvPr>
          <p:cNvSpPr>
            <a:spLocks noGrp="1"/>
          </p:cNvSpPr>
          <p:nvPr>
            <p:ph type="title"/>
          </p:nvPr>
        </p:nvSpPr>
        <p:spPr>
          <a:xfrm>
            <a:off x="1132315" y="914881"/>
            <a:ext cx="5238005" cy="964407"/>
          </a:xfrm>
        </p:spPr>
        <p:txBody>
          <a:bodyPr>
            <a:normAutofit/>
          </a:bodyPr>
          <a:lstStyle/>
          <a:p>
            <a:pPr algn="ctr"/>
            <a:r>
              <a:rPr lang="en-US" sz="2600" b="1" dirty="0">
                <a:solidFill>
                  <a:srgbClr val="002060"/>
                </a:solidFill>
                <a:latin typeface="Goudy Old Style" panose="02020502050305020303" pitchFamily="18" charset="0"/>
              </a:rPr>
              <a:t>3. </a:t>
            </a:r>
            <a:r>
              <a:rPr lang="pl-PL" sz="2800" b="1" dirty="0">
                <a:solidFill>
                  <a:srgbClr val="002060"/>
                </a:solidFill>
                <a:latin typeface="Goudy Old Style" panose="02020502050305020303" pitchFamily="18" charset="0"/>
              </a:rPr>
              <a:t>Najpierw to</a:t>
            </a:r>
            <a:r>
              <a:rPr lang="pl-PL" sz="2600" b="1" dirty="0">
                <a:solidFill>
                  <a:srgbClr val="002060"/>
                </a:solidFill>
                <a:latin typeface="Goudy Old Style" panose="02020502050305020303" pitchFamily="18" charset="0"/>
              </a:rPr>
              <a:t>, </a:t>
            </a:r>
            <a:br>
              <a:rPr lang="pl-PL" sz="2600" b="1" dirty="0">
                <a:solidFill>
                  <a:srgbClr val="002060"/>
                </a:solidFill>
                <a:latin typeface="Goudy Old Style" panose="02020502050305020303" pitchFamily="18" charset="0"/>
              </a:rPr>
            </a:br>
            <a:r>
              <a:rPr lang="pl-PL" sz="2600" b="1" dirty="0">
                <a:solidFill>
                  <a:srgbClr val="002060"/>
                </a:solidFill>
                <a:latin typeface="Goudy Old Style" panose="02020502050305020303" pitchFamily="18" charset="0"/>
              </a:rPr>
              <a:t>co najwa</a:t>
            </a:r>
            <a:r>
              <a:rPr lang="pl-PL" sz="2600" dirty="0">
                <a:solidFill>
                  <a:srgbClr val="002060"/>
                </a:solidFill>
                <a:latin typeface="Goudy Old Style" panose="02020502050305020303" pitchFamily="18" charset="0"/>
              </a:rPr>
              <a:t>ż</a:t>
            </a:r>
            <a:r>
              <a:rPr lang="pl-PL" sz="2600" b="1" dirty="0">
                <a:solidFill>
                  <a:srgbClr val="002060"/>
                </a:solidFill>
                <a:latin typeface="Goudy Old Style" panose="02020502050305020303" pitchFamily="18" charset="0"/>
              </a:rPr>
              <a:t>niejsze</a:t>
            </a:r>
            <a:endParaRPr lang="en-US" sz="2600" b="1" dirty="0">
              <a:solidFill>
                <a:srgbClr val="00206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7CDA8690-8588-2143-B2C6-A30F3ACBCDB6}"/>
              </a:ext>
            </a:extLst>
          </p:cNvPr>
          <p:cNvSpPr>
            <a:spLocks noGrp="1"/>
          </p:cNvSpPr>
          <p:nvPr>
            <p:ph idx="1"/>
          </p:nvPr>
        </p:nvSpPr>
        <p:spPr>
          <a:xfrm>
            <a:off x="1132315" y="2232298"/>
            <a:ext cx="5586035" cy="3754499"/>
          </a:xfrm>
        </p:spPr>
        <p:txBody>
          <a:bodyPr>
            <a:normAutofit/>
          </a:bodyPr>
          <a:lstStyle/>
          <a:p>
            <a:r>
              <a:rPr lang="pl-PL" sz="2600" dirty="0">
                <a:latin typeface="OFL Sorts Mill Goudy TT" panose="02000503000000000000" pitchFamily="2" charset="0"/>
              </a:rPr>
              <a:t>W Kazaniu na Górze Jezus uczył, </a:t>
            </a:r>
            <a:br>
              <a:rPr lang="pl-PL" sz="2600" dirty="0">
                <a:latin typeface="OFL Sorts Mill Goudy TT" panose="02000503000000000000" pitchFamily="2" charset="0"/>
              </a:rPr>
            </a:br>
            <a:r>
              <a:rPr lang="pl-PL" sz="2600" dirty="0">
                <a:latin typeface="OFL Sorts Mill Goudy TT" panose="02000503000000000000" pitchFamily="2" charset="0"/>
              </a:rPr>
              <a:t>by najpierw szukać królestwa Bożego i jego sprawiedliwości, </a:t>
            </a:r>
            <a:br>
              <a:rPr lang="pl-PL" sz="2600" dirty="0">
                <a:latin typeface="OFL Sorts Mill Goudy TT" panose="02000503000000000000" pitchFamily="2" charset="0"/>
              </a:rPr>
            </a:br>
            <a:r>
              <a:rPr lang="pl-PL" sz="2600" dirty="0">
                <a:latin typeface="OFL Sorts Mill Goudy TT" panose="02000503000000000000" pitchFamily="2" charset="0"/>
              </a:rPr>
              <a:t>a wszystko inne czego potrzebujemy zostanie dodane </a:t>
            </a:r>
            <a:r>
              <a:rPr lang="en-US" sz="2600" dirty="0">
                <a:latin typeface="OFL Sorts Mill Goudy TT" panose="02000503000000000000" pitchFamily="2" charset="0"/>
              </a:rPr>
              <a:t>(Mt </a:t>
            </a:r>
            <a:r>
              <a:rPr lang="en-US" sz="2600" dirty="0"/>
              <a:t>6</a:t>
            </a:r>
            <a:r>
              <a:rPr lang="pl-PL" sz="2600" dirty="0"/>
              <a:t>,</a:t>
            </a:r>
            <a:r>
              <a:rPr lang="en-US" sz="2600" dirty="0"/>
              <a:t>33 UBG</a:t>
            </a:r>
            <a:r>
              <a:rPr lang="en-US" sz="2600" dirty="0">
                <a:latin typeface="OFL Sorts Mill Goudy TT" panose="02000503000000000000" pitchFamily="2" charset="0"/>
              </a:rPr>
              <a:t>).</a:t>
            </a:r>
          </a:p>
        </p:txBody>
      </p:sp>
      <p:pic>
        <p:nvPicPr>
          <p:cNvPr id="4" name="Picture 3" descr="A view of a mountain&#10;&#10;Description automatically generated">
            <a:extLst>
              <a:ext uri="{FF2B5EF4-FFF2-40B4-BE49-F238E27FC236}">
                <a16:creationId xmlns:a16="http://schemas.microsoft.com/office/drawing/2014/main" id="{D9E060F7-99CE-4F4B-B0B0-78B25C8AD88C}"/>
              </a:ext>
            </a:extLst>
          </p:cNvPr>
          <p:cNvPicPr>
            <a:picLocks noChangeAspect="1"/>
          </p:cNvPicPr>
          <p:nvPr/>
        </p:nvPicPr>
        <p:blipFill rotWithShape="1">
          <a:blip r:embed="rId3"/>
          <a:srcRect l="42349" r="11667" b="-1"/>
          <a:stretch/>
        </p:blipFill>
        <p:spPr>
          <a:xfrm>
            <a:off x="7467600" y="10"/>
            <a:ext cx="4724400" cy="6857988"/>
          </a:xfrm>
          <a:prstGeom prst="rect">
            <a:avLst/>
          </a:prstGeom>
        </p:spPr>
      </p:pic>
    </p:spTree>
    <p:extLst>
      <p:ext uri="{BB962C8B-B14F-4D97-AF65-F5344CB8AC3E}">
        <p14:creationId xmlns:p14="http://schemas.microsoft.com/office/powerpoint/2010/main" val="2579076508"/>
      </p:ext>
    </p:extLst>
  </p:cSld>
  <p:clrMapOvr>
    <a:masterClrMapping/>
  </p:clrMapOvr>
</p:sld>
</file>

<file path=ppt/theme/theme1.xml><?xml version="1.0" encoding="utf-8"?>
<a:theme xmlns:a="http://schemas.openxmlformats.org/drawingml/2006/main" name="ClassicFrameVTI">
  <a:themeElements>
    <a:clrScheme name="AnalogousFromRegularSeedLeftStep">
      <a:dk1>
        <a:srgbClr val="000000"/>
      </a:dk1>
      <a:lt1>
        <a:srgbClr val="FFFFFF"/>
      </a:lt1>
      <a:dk2>
        <a:srgbClr val="243641"/>
      </a:dk2>
      <a:lt2>
        <a:srgbClr val="E2E4E8"/>
      </a:lt2>
      <a:accent1>
        <a:srgbClr val="CD9824"/>
      </a:accent1>
      <a:accent2>
        <a:srgbClr val="D54B17"/>
      </a:accent2>
      <a:accent3>
        <a:srgbClr val="E72944"/>
      </a:accent3>
      <a:accent4>
        <a:srgbClr val="D51782"/>
      </a:accent4>
      <a:accent5>
        <a:srgbClr val="E729E2"/>
      </a:accent5>
      <a:accent6>
        <a:srgbClr val="9023D7"/>
      </a:accent6>
      <a:hlink>
        <a:srgbClr val="5A7CC8"/>
      </a:hlink>
      <a:folHlink>
        <a:srgbClr val="7F7F7F"/>
      </a:folHlink>
    </a:clrScheme>
    <a:fontScheme name="Goudy and Gill Sans">
      <a:majorFont>
        <a:latin typeface="Goudy Old Style"/>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assicFrameVTI" id="{4FA2A165-EC65-4FB0-B019-8C8876A1D8E3}" vid="{9D78F1F1-8226-42FD-A1A3-975EDF6D60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5032</TotalTime>
  <Words>2649</Words>
  <Application>Microsoft Office PowerPoint</Application>
  <PresentationFormat>Panoramiczny</PresentationFormat>
  <Paragraphs>105</Paragraphs>
  <Slides>15</Slides>
  <Notes>15</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15</vt:i4>
      </vt:variant>
    </vt:vector>
  </HeadingPairs>
  <TitlesOfParts>
    <vt:vector size="22" baseType="lpstr">
      <vt:lpstr>Arial</vt:lpstr>
      <vt:lpstr>Arial Nova</vt:lpstr>
      <vt:lpstr>Calibri</vt:lpstr>
      <vt:lpstr>Gill Sans MT</vt:lpstr>
      <vt:lpstr>Goudy Old Style</vt:lpstr>
      <vt:lpstr>OFL Sorts Mill Goudy TT</vt:lpstr>
      <vt:lpstr>ClassicFrameVTI</vt:lpstr>
      <vt:lpstr>NAUCZ NAS się modlić</vt:lpstr>
      <vt:lpstr>Prezentacja programu PowerPoint</vt:lpstr>
      <vt:lpstr>1. Uczenie się to działanie</vt:lpstr>
      <vt:lpstr>Prezentacja programu PowerPoint</vt:lpstr>
      <vt:lpstr>Prezentacja programu PowerPoint</vt:lpstr>
      <vt:lpstr>Prezentacja programu PowerPoint</vt:lpstr>
      <vt:lpstr>2. Tak wielki,  a tak bliski</vt:lpstr>
      <vt:lpstr>Prezentacja programu PowerPoint</vt:lpstr>
      <vt:lpstr>3. Najpierw to,  co najważniejsze</vt:lpstr>
      <vt:lpstr>Prezentacja programu PowerPoint</vt:lpstr>
      <vt:lpstr>4. Nie zmieniać,  a być zmienianym </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US TO PRAY</dc:title>
  <dc:creator>Arrais, Raquel</dc:creator>
  <cp:lastModifiedBy>Michal Fijalkowski</cp:lastModifiedBy>
  <cp:revision>81</cp:revision>
  <dcterms:created xsi:type="dcterms:W3CDTF">2020-09-26T22:30:23Z</dcterms:created>
  <dcterms:modified xsi:type="dcterms:W3CDTF">2021-01-27T15:47:03Z</dcterms:modified>
</cp:coreProperties>
</file>