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62" r:id="rId4"/>
    <p:sldId id="281" r:id="rId5"/>
    <p:sldId id="265" r:id="rId6"/>
    <p:sldId id="264" r:id="rId7"/>
    <p:sldId id="266" r:id="rId8"/>
    <p:sldId id="28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63" r:id="rId19"/>
    <p:sldId id="278" r:id="rId20"/>
    <p:sldId id="276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A0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965" autoAdjust="0"/>
    <p:restoredTop sz="91398" autoAdjust="0"/>
  </p:normalViewPr>
  <p:slideViewPr>
    <p:cSldViewPr>
      <p:cViewPr>
        <p:scale>
          <a:sx n="77" d="100"/>
          <a:sy n="77" d="100"/>
        </p:scale>
        <p:origin x="-147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97D8-7C16-4FBA-BD0A-7FEB996E27A7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BA62-8078-40EC-B45E-8FEB195E09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9268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BE7C-2095-4AF0-A3BF-BF8E912D8B51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59E8-D92C-4D98-BEDC-091516B357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47794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DE11B-00FF-4418-914C-2E010F82E1A1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C4D4-64C1-4F5F-8E87-BE94B808B5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6157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0480-6903-43F1-AC35-F06AC23AE53D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969A-20E9-4BE8-A294-5D83CA950DC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56308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77EE-4E02-4DC9-AF66-CA8CF3AE163D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A2D2-6E77-4070-9999-950C0EF0EC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5727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A1CE-AB9B-4CB0-9460-17852FA70B60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4B4E-7997-4F41-8ACE-2EE1A90CCC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64218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F66B-6920-4AA6-BCBB-985886F7335D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4F7E-551A-4A6E-B5C0-643E64779A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13765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AC29-8930-4878-85BC-58298E861181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9EDF-756C-47D0-A0A9-848B34C342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3173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8006-8569-4169-93D5-FB442D210482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D2C5-BD89-4BF2-A65C-13A4344BEC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43446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932B-8800-47E9-9C72-5BAB15057BBD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2FBC-1161-4B8D-84D4-55201BAEC1F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35839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47CC-9595-49CB-A448-43C4759558FC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8CB1-E11F-4E47-97CB-CC085B871E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06413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CF7F3-512F-49A0-B845-FFA6216A9C12}" type="datetimeFigureOut">
              <a:rPr lang="fr-FR"/>
              <a:pPr>
                <a:defRPr/>
              </a:pPr>
              <a:t>08/02/2017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C8C549-90F1-47C2-A046-18129BA785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1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3200400" cy="1143000"/>
          </a:xfrm>
        </p:spPr>
        <p:txBody>
          <a:bodyPr/>
          <a:lstStyle/>
          <a:p>
            <a:r>
              <a:rPr lang="pl-PL" sz="2400" b="1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CHODZENIE </a:t>
            </a:r>
            <a:br>
              <a:rPr lang="pl-PL" sz="2400" b="1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2400" b="1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Z BOGIEM</a:t>
            </a:r>
            <a:r>
              <a:rPr lang="en-US" sz="2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sz="2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2400" dirty="0" smtClean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POWRÓT </a:t>
            </a:r>
            <a:br>
              <a:rPr lang="pl-PL" sz="2400" dirty="0" smtClean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</a:br>
            <a:r>
              <a:rPr lang="pl-PL" sz="2400" dirty="0" smtClean="0">
                <a:solidFill>
                  <a:srgbClr val="C00000"/>
                </a:solidFill>
                <a:latin typeface="Palatino Linotype" charset="0"/>
                <a:ea typeface="Palatino Linotype" charset="0"/>
                <a:cs typeface="Palatino Linotype" charset="0"/>
              </a:rPr>
              <a:t>DO ŹRÓDEŁ</a:t>
            </a:r>
            <a:endParaRPr lang="en-US" sz="2400" dirty="0">
              <a:solidFill>
                <a:srgbClr val="C00000"/>
              </a:solidFill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223736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latin typeface="+mj-lt"/>
              </a:rPr>
              <a:t>Autorka:</a:t>
            </a:r>
            <a:r>
              <a:rPr lang="en-US" sz="1400" dirty="0" smtClean="0">
                <a:latin typeface="+mj-lt"/>
              </a:rPr>
              <a:t> </a:t>
            </a:r>
            <a:endParaRPr lang="en-US" sz="1400" dirty="0" smtClean="0">
              <a:latin typeface="+mj-lt"/>
            </a:endParaRPr>
          </a:p>
          <a:p>
            <a:pPr algn="ctr"/>
            <a:r>
              <a:rPr lang="en-US" sz="1400" dirty="0" smtClean="0">
                <a:latin typeface="+mj-lt"/>
              </a:rPr>
              <a:t>Bonita </a:t>
            </a:r>
            <a:r>
              <a:rPr lang="en-US" sz="1400" dirty="0">
                <a:latin typeface="+mj-lt"/>
              </a:rPr>
              <a:t>Joyner Shields</a:t>
            </a:r>
            <a:br>
              <a:rPr lang="en-US" sz="1400" dirty="0">
                <a:latin typeface="+mj-lt"/>
              </a:rPr>
            </a:br>
            <a:endParaRPr lang="en-US" sz="14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-76200" y="64008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2060"/>
                </a:solidFill>
                <a:effectLst/>
                <a:latin typeface="+mn-lt"/>
              </a:rPr>
              <a:t>General Conference </a:t>
            </a:r>
          </a:p>
          <a:p>
            <a:r>
              <a:rPr lang="en-US" sz="1200" dirty="0" smtClean="0">
                <a:solidFill>
                  <a:srgbClr val="002060"/>
                </a:solidFill>
                <a:effectLst/>
                <a:latin typeface="+mn-lt"/>
              </a:rPr>
              <a:t>Women's Ministries Department</a:t>
            </a:r>
            <a:endParaRPr lang="en-US" sz="1200" dirty="0">
              <a:solidFill>
                <a:srgbClr val="00206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01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14400"/>
            <a:ext cx="6781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3600" b="1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SPOSÓB</a:t>
            </a:r>
            <a:r>
              <a:rPr lang="en-US" sz="3600" b="1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5:  </a:t>
            </a:r>
            <a:r>
              <a:rPr lang="en-US" sz="3600" b="1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SPONTAN</a:t>
            </a:r>
            <a:r>
              <a:rPr lang="pl-PL" sz="3600" b="1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ICZNOŚĆ</a:t>
            </a: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428868"/>
            <a:ext cx="8120090" cy="311626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l-PL" sz="2800" dirty="0" smtClean="0"/>
              <a:t>P</a:t>
            </a:r>
            <a:r>
              <a:rPr lang="pl-PL" sz="2800" dirty="0" smtClean="0"/>
              <a:t>isz w swoim dzienniku</a:t>
            </a:r>
            <a:r>
              <a:rPr lang="en-US" sz="2800" dirty="0" smtClean="0"/>
              <a:t>, </a:t>
            </a:r>
            <a:r>
              <a:rPr lang="pl-PL" sz="2800" dirty="0" smtClean="0"/>
              <a:t>c</a:t>
            </a:r>
            <a:r>
              <a:rPr lang="pl-PL" sz="2800" dirty="0" smtClean="0"/>
              <a:t>zytaj, rozmawiaj</a:t>
            </a:r>
            <a:r>
              <a:rPr lang="en-US" sz="2800" dirty="0" smtClean="0"/>
              <a:t>, </a:t>
            </a:r>
            <a:r>
              <a:rPr lang="pl-PL" sz="2800" dirty="0" smtClean="0"/>
              <a:t>śpiewaj</a:t>
            </a:r>
            <a:r>
              <a:rPr lang="en-US" sz="2800" dirty="0" smtClean="0"/>
              <a:t>, </a:t>
            </a:r>
            <a:r>
              <a:rPr lang="pl-PL" sz="2800" dirty="0" smtClean="0"/>
              <a:t>napisz wiersz miłosny</a:t>
            </a:r>
            <a:r>
              <a:rPr lang="en-US" sz="2800" dirty="0" smtClean="0"/>
              <a:t>, </a:t>
            </a:r>
            <a:r>
              <a:rPr lang="pl-PL" sz="2800" dirty="0" smtClean="0"/>
              <a:t>usiądź w ciszy i słuchaj jej brzmienia, spaceruj, biegaj, obserwuj przyrodę</a:t>
            </a:r>
            <a:r>
              <a:rPr lang="en-US" sz="2800" dirty="0" smtClean="0"/>
              <a:t>, </a:t>
            </a:r>
            <a:r>
              <a:rPr lang="pl-PL" sz="2800" dirty="0" smtClean="0"/>
              <a:t>słuchaj, jak Bóg przemawia przez oddech twojego dziecka – możliwości jest bez liku. Sądzę, że Bóg uwielbia spontaniczność</a:t>
            </a:r>
            <a:r>
              <a:rPr lang="pl-PL" sz="2800" dirty="0" smtClean="0"/>
              <a:t>! 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862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7239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ea typeface="Avenir Book" charset="0"/>
                <a:cs typeface="Avenir Book" charset="0"/>
              </a:rPr>
              <a:t>KREATYWNOŚĆ </a:t>
            </a:r>
            <a:b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ea typeface="Avenir Book" charset="0"/>
                <a:cs typeface="Avenir Book" charset="0"/>
              </a:rPr>
            </a:b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ea typeface="Avenir Book" charset="0"/>
                <a:cs typeface="Avenir Book" charset="0"/>
              </a:rPr>
              <a:t>W DUCHOWYM WZRASTANIU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03437"/>
            <a:ext cx="4343400" cy="3611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SŁUŻBA</a:t>
            </a:r>
            <a:r>
              <a:rPr lang="en-US" sz="2800" dirty="0" smtClean="0"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endParaRPr lang="en-US" sz="2800" dirty="0">
              <a:latin typeface="Calibri Light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UWIELBIENIE</a:t>
            </a:r>
            <a:r>
              <a:rPr lang="en-US" sz="2800" dirty="0" smtClean="0"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endParaRPr lang="en-US" sz="2800" dirty="0">
              <a:latin typeface="Calibri Light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MODLITWA</a:t>
            </a:r>
            <a:endParaRPr lang="en-US" sz="2800" dirty="0">
              <a:latin typeface="Calibri Light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SŁUCHANIE</a:t>
            </a:r>
            <a:r>
              <a:rPr lang="en-US" sz="2800" dirty="0" smtClean="0">
                <a:latin typeface="Calibri Light" pitchFamily="34" charset="0"/>
                <a:ea typeface="Avenir Book" charset="0"/>
                <a:cs typeface="Avenir Book" charset="0"/>
              </a:rPr>
              <a:t>  </a:t>
            </a:r>
            <a:endParaRPr lang="en-US" sz="2800" dirty="0">
              <a:latin typeface="Calibri Light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DZIENNIK</a:t>
            </a:r>
            <a:endParaRPr lang="en-US" sz="2800" dirty="0">
              <a:latin typeface="Calibri Light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1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28815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362200"/>
            <a:ext cx="3124200" cy="297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ROZMOWY</a:t>
            </a:r>
            <a:endParaRPr lang="en-US" sz="2800" dirty="0" smtClean="0">
              <a:latin typeface="Calibri Light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SPACER</a:t>
            </a:r>
            <a:endParaRPr lang="en-US" sz="2800" dirty="0" smtClean="0">
              <a:latin typeface="Calibri Light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CZYTANIE</a:t>
            </a:r>
            <a:r>
              <a:rPr lang="en-US" sz="2800" dirty="0" smtClean="0"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endParaRPr lang="en-US" sz="2800" dirty="0" smtClean="0">
              <a:latin typeface="Calibri Light" pitchFamily="34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pl-PL" sz="2800" dirty="0" smtClean="0">
                <a:latin typeface="Calibri Light" pitchFamily="34" charset="0"/>
                <a:ea typeface="Avenir Book" charset="0"/>
                <a:cs typeface="Avenir Book" charset="0"/>
              </a:rPr>
              <a:t>ROZMYŚLANIE</a:t>
            </a: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 </a:t>
            </a:r>
            <a:endParaRPr lang="en-US" sz="2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9906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ea typeface="Avenir Book" charset="0"/>
                <a:cs typeface="Avenir Book" charset="0"/>
              </a:rPr>
              <a:t> KREATYWNOŚĆ </a:t>
            </a:r>
            <a:b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ea typeface="Avenir Book" charset="0"/>
                <a:cs typeface="Avenir Book" charset="0"/>
              </a:rPr>
            </a:br>
            <a:r>
              <a:rPr lang="pl-PL" sz="32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ea typeface="Avenir Book" charset="0"/>
                <a:cs typeface="Avenir Book" charset="0"/>
              </a:rPr>
              <a:t>W DUCHOWYM WZRASTANIU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200" dirty="0">
              <a:solidFill>
                <a:schemeClr val="accent6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7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771"/>
            <a:ext cx="9152715" cy="7023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DUCHOWA ODMIANA</a:t>
            </a:r>
            <a: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rgbClr val="0070C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66294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</a:t>
            </a:r>
            <a:r>
              <a:rPr lang="pl-PL" dirty="0" smtClean="0"/>
              <a:t>Albowiem ja wiem, jakie myśli mam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 smtClean="0"/>
              <a:t>was - mówi Pan - myśli o pokoju,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 smtClean="0"/>
              <a:t>nie o niedoli, aby zgotować wam przyszłość i natchnąć nadzieją</a:t>
            </a:r>
            <a:r>
              <a:rPr lang="pl-PL" dirty="0" smtClean="0"/>
              <a:t>.</a:t>
            </a:r>
            <a:r>
              <a:rPr lang="en-US" i="1" dirty="0" smtClean="0"/>
              <a:t>” </a:t>
            </a:r>
            <a:endParaRPr lang="en-US" i="1" dirty="0" smtClean="0"/>
          </a:p>
          <a:p>
            <a:pPr marL="0" indent="0" algn="ctr">
              <a:buNone/>
            </a:pPr>
            <a:r>
              <a:rPr lang="en-US" dirty="0" err="1" smtClean="0"/>
              <a:t>Jeremia</a:t>
            </a:r>
            <a:r>
              <a:rPr lang="pl-PL" dirty="0" err="1" smtClean="0"/>
              <a:t>sz</a:t>
            </a:r>
            <a:r>
              <a:rPr lang="en-US" dirty="0" smtClean="0"/>
              <a:t> 29:11</a:t>
            </a:r>
            <a:r>
              <a:rPr lang="pl-PL" dirty="0" smtClean="0"/>
              <a:t>, BW</a:t>
            </a:r>
            <a:endParaRPr lang="en-US" dirty="0"/>
          </a:p>
          <a:p>
            <a:pPr marL="0" indent="0" algn="ctr">
              <a:buNone/>
            </a:pPr>
            <a:r>
              <a:rPr lang="en-US" i="1" dirty="0"/>
              <a:t> 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37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5943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Pass </a:t>
            </a:r>
            <a:r>
              <a:rPr lang="en-US" b="1" dirty="0">
                <a:solidFill>
                  <a:srgbClr val="C00000"/>
                </a:solidFill>
              </a:rPr>
              <a:t>it on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02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3037"/>
            <a:ext cx="83820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Gdy skwapliwie korzystamy z Bożych obietnic </a:t>
            </a:r>
            <a:br>
              <a:rPr lang="pl-PL" sz="2800" dirty="0" smtClean="0"/>
            </a:br>
            <a:r>
              <a:rPr lang="pl-PL" sz="2800" dirty="0" smtClean="0"/>
              <a:t>i pozwalamy, by przemieniał nas na swój obraz, naturalnym rezultatem tej przemiany</a:t>
            </a:r>
            <a:r>
              <a:rPr lang="en-US" sz="2800" dirty="0" smtClean="0"/>
              <a:t> </a:t>
            </a:r>
            <a:r>
              <a:rPr lang="pl-PL" sz="2800" dirty="0" smtClean="0"/>
              <a:t>jest opowiadanie innym, co zrobił i co robi w naszym życiu.</a:t>
            </a:r>
            <a:r>
              <a:rPr lang="en-US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</a:rPr>
              <a:t>Jednym </a:t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>z najlepszych sposobów, by tak się stało, jest wziąć się </a:t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>za ręce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pl-PL" sz="2800" dirty="0" smtClean="0">
                <a:solidFill>
                  <a:srgbClr val="0070C0"/>
                </a:solidFill>
              </a:rPr>
              <a:t>i szukać sposobów na to, by inne kobiety dostały się pod wpływ Bożego królestwa. 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2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572296" cy="121444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4000" b="1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POMYSŁY NA PRAKTYCZNĄ SŁUŻBĘ</a:t>
            </a:r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9237"/>
            <a:ext cx="80010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b="1" dirty="0" smtClean="0"/>
              <a:t>Wykorzystaj jeden z podanych sposobów </a:t>
            </a:r>
            <a:r>
              <a:rPr lang="pl-PL" dirty="0" smtClean="0"/>
              <a:t>jako pomysł na ‘babskie śniadanie’</a:t>
            </a:r>
            <a:r>
              <a:rPr lang="en-US" dirty="0" smtClean="0"/>
              <a:t>. </a:t>
            </a:r>
            <a:r>
              <a:rPr lang="pl-PL" dirty="0" smtClean="0"/>
              <a:t>Przygotuj specjalne zaproszenia i zachęć przyjaciółki, żeby przy ich pomocy zaprosiły swoje </a:t>
            </a:r>
            <a:r>
              <a:rPr lang="en-US" dirty="0" smtClean="0"/>
              <a:t> </a:t>
            </a:r>
            <a:r>
              <a:rPr lang="pl-PL" dirty="0" smtClean="0"/>
              <a:t>sąsiadki</a:t>
            </a:r>
            <a:r>
              <a:rPr lang="en-US" dirty="0" smtClean="0"/>
              <a:t>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40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5237"/>
            <a:ext cx="5867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Poproś Boga, by pokazał Ci, </a:t>
            </a:r>
            <a:br>
              <a:rPr lang="pl-PL" b="1" dirty="0" smtClean="0"/>
            </a:br>
            <a:r>
              <a:rPr lang="pl-PL" dirty="0" smtClean="0"/>
              <a:t>jak możesz służyć innym kobietom w twoim zborze </a:t>
            </a:r>
            <a:r>
              <a:rPr lang="en-US" dirty="0" smtClean="0"/>
              <a:t> </a:t>
            </a:r>
            <a:r>
              <a:rPr lang="pl-PL" dirty="0" smtClean="0"/>
              <a:t>i jak je wspierać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 algn="ctr">
              <a:buNone/>
            </a:pPr>
            <a:r>
              <a:rPr lang="pl-PL" dirty="0" smtClean="0"/>
              <a:t>Jedną z możliwości jest ustalenie dzięki obserwacji, jak kobiety </a:t>
            </a:r>
            <a:br>
              <a:rPr lang="pl-PL" dirty="0" smtClean="0"/>
            </a:br>
            <a:r>
              <a:rPr lang="pl-PL" dirty="0" smtClean="0"/>
              <a:t>w twoim  </a:t>
            </a:r>
            <a:r>
              <a:rPr lang="pl-PL" dirty="0" smtClean="0"/>
              <a:t>zborze pragnęłyby rozwijać się w trakcie swej  duchowej wędrówki</a:t>
            </a:r>
            <a:r>
              <a:rPr lang="en-US" dirty="0" smtClean="0"/>
              <a:t>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7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58674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b="1" dirty="0" smtClean="0"/>
              <a:t>Zaplanuj duchowy wypoczynek</a:t>
            </a:r>
            <a:r>
              <a:rPr lang="en-US" dirty="0" smtClean="0"/>
              <a:t>. </a:t>
            </a:r>
            <a:r>
              <a:rPr lang="pl-PL" dirty="0" smtClean="0"/>
              <a:t>Używając dwóch lub więcej sposobów</a:t>
            </a:r>
            <a:r>
              <a:rPr lang="en-US" dirty="0" smtClean="0"/>
              <a:t>, </a:t>
            </a:r>
            <a:r>
              <a:rPr lang="pl-PL" dirty="0" smtClean="0"/>
              <a:t>rozpocznij od jednodniowego duchowego wypoczynku. Potem zaplanuj nieco dłuższy czas, gdy kobiety przyzwyczają się do wspólnego spędzania czasu z Panem </a:t>
            </a:r>
            <a:br>
              <a:rPr lang="pl-PL" dirty="0" smtClean="0"/>
            </a:br>
            <a:r>
              <a:rPr lang="pl-PL" dirty="0" smtClean="0"/>
              <a:t>i ze sobą nawzajem</a:t>
            </a:r>
            <a:r>
              <a:rPr lang="en-US" dirty="0" smtClean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23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1437"/>
            <a:ext cx="5562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b="1" dirty="0" smtClean="0"/>
              <a:t>Zaplanuj szczególny </a:t>
            </a:r>
            <a:r>
              <a:rPr lang="pl-PL" b="1" dirty="0" smtClean="0"/>
              <a:t>„dzień odosobnienia </a:t>
            </a:r>
            <a:r>
              <a:rPr lang="pl-PL" b="1" dirty="0" smtClean="0"/>
              <a:t>z </a:t>
            </a:r>
            <a:r>
              <a:rPr lang="pl-PL" b="1" dirty="0" smtClean="0"/>
              <a:t>Bogiem”. </a:t>
            </a:r>
            <a:br>
              <a:rPr lang="pl-PL" b="1" dirty="0" smtClean="0"/>
            </a:br>
            <a:r>
              <a:rPr lang="pl-PL" dirty="0" smtClean="0"/>
              <a:t>Ten</a:t>
            </a:r>
            <a:r>
              <a:rPr lang="en-US" dirty="0" smtClean="0"/>
              <a:t> </a:t>
            </a:r>
            <a:r>
              <a:rPr lang="pl-PL" dirty="0" smtClean="0"/>
              <a:t>jednodniowy wypoczynek stworzy szczególną możliwość duchowego wzrostu dla Ciebie </a:t>
            </a:r>
            <a:br>
              <a:rPr lang="pl-PL" dirty="0" smtClean="0"/>
            </a:br>
            <a:r>
              <a:rPr lang="pl-PL" dirty="0" smtClean="0"/>
              <a:t>i innych kobiet w zborze</a:t>
            </a:r>
            <a:r>
              <a:rPr lang="en-US" dirty="0" smtClean="0"/>
              <a:t>. </a:t>
            </a:r>
            <a:r>
              <a:rPr lang="pl-PL" dirty="0" smtClean="0"/>
              <a:t>Wybierzcie temat dnia</a:t>
            </a:r>
            <a:r>
              <a:rPr lang="en-US" dirty="0" smtClean="0"/>
              <a:t>, </a:t>
            </a:r>
            <a:r>
              <a:rPr lang="pl-PL" dirty="0" smtClean="0"/>
              <a:t>rozpocznijcie nabożeństwem </a:t>
            </a:r>
            <a:br>
              <a:rPr lang="pl-PL" dirty="0" smtClean="0"/>
            </a:br>
            <a:r>
              <a:rPr lang="pl-PL" dirty="0" smtClean="0"/>
              <a:t>i rozwińcie temat szczegółowo.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90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71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5237"/>
            <a:ext cx="6096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Niech tego dnia każda z pań ma dość czasu na osobistą modlitwę </a:t>
            </a:r>
            <a:br>
              <a:rPr lang="pl-PL" dirty="0" smtClean="0"/>
            </a:br>
            <a:r>
              <a:rPr lang="pl-PL" dirty="0" smtClean="0"/>
              <a:t>i duchową refleksję</a:t>
            </a:r>
            <a:r>
              <a:rPr lang="en-US" dirty="0" smtClean="0"/>
              <a:t>. </a:t>
            </a:r>
            <a:r>
              <a:rPr lang="pl-PL" dirty="0" smtClean="0"/>
              <a:t>Po wspólnym obiedzie zaplanujcie zajęcia interaktywne.</a:t>
            </a:r>
            <a:r>
              <a:rPr lang="en-US" dirty="0" smtClean="0"/>
              <a:t> </a:t>
            </a:r>
            <a:r>
              <a:rPr lang="pl-PL" dirty="0" smtClean="0"/>
              <a:t>To pomoże uczestniczkom otworzyć swoje serce i słuchać głosu Bożego. </a:t>
            </a:r>
            <a:r>
              <a:rPr lang="pl-PL" b="1" dirty="0" smtClean="0"/>
              <a:t>Zakończcie krótkim nabożeństwem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9678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2"/>
            <a:ext cx="9479320" cy="6837947"/>
          </a:xfrm>
          <a:prstGeom prst="rect">
            <a:avLst/>
          </a:prstGeom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609600" y="3170237"/>
            <a:ext cx="8229600" cy="1858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“. . </a:t>
            </a:r>
            <a:r>
              <a:rPr lang="pl-PL" dirty="0" smtClean="0">
                <a:latin typeface="Avenir Book" charset="0"/>
                <a:ea typeface="Avenir Book" charset="0"/>
                <a:cs typeface="Avenir Book" charset="0"/>
              </a:rPr>
              <a:t>.jestem w Ojcu moim i wy we mnie, a Ja w was</a:t>
            </a:r>
            <a:r>
              <a:rPr lang="pl-PL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”</a:t>
            </a: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J</a:t>
            </a:r>
            <a:r>
              <a:rPr lang="pl-PL" sz="2400" i="1" dirty="0" smtClean="0">
                <a:latin typeface="Avenir Book" charset="0"/>
                <a:ea typeface="Avenir Book" charset="0"/>
                <a:cs typeface="Avenir Book" charset="0"/>
              </a:rPr>
              <a:t>AN</a:t>
            </a: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2400" i="1" dirty="0" smtClean="0">
                <a:latin typeface="Avenir Book" charset="0"/>
                <a:ea typeface="Avenir Book" charset="0"/>
                <a:cs typeface="Avenir Book" charset="0"/>
              </a:rPr>
              <a:t>14:20, </a:t>
            </a:r>
            <a:r>
              <a:rPr lang="pl-PL" sz="2400" i="1" dirty="0" smtClean="0">
                <a:latin typeface="Avenir Book" charset="0"/>
                <a:ea typeface="Avenir Book" charset="0"/>
                <a:cs typeface="Avenir Book" charset="0"/>
              </a:rPr>
              <a:t>BW</a:t>
            </a:r>
            <a:endParaRPr lang="en-US" sz="2400" i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endParaRPr lang="fr-CA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131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65437"/>
            <a:ext cx="76962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TAK CZĘSTO JAK TO MOŻLIWE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, JE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Z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US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„USUWAŁ SIĘ NA PUSTKOWIE I TAM SIĘ MODLIŁ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pl-PL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ŁK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5:16, </a:t>
            </a:r>
            <a:r>
              <a:rPr lang="pl-PL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BT</a:t>
            </a:r>
            <a:endParaRPr lang="en-US" sz="2400" i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 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1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22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0"/>
            <a:ext cx="80772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CZYM SĄ OSOBISTE NABOŻEŃSTWA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?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/>
            </a:r>
            <a:b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</a:br>
            <a:endParaRPr lang="en-US" sz="2800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60198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Często uważamy, że osobiste nabożeństwo to coś, co ‘robimy’. Jednak bardziej precyzyjne określenie to czas, jaki spędzamy z Bogiem każdego dnia, ponieważ Go kochamy i jesteśmy do Niego przywiązani.</a:t>
            </a:r>
            <a:endParaRPr lang="en-US" sz="2800" i="1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229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2229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66294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Tak, to </a:t>
            </a:r>
            <a:r>
              <a:rPr lang="pl-PL" sz="2800" i="1" dirty="0" smtClean="0"/>
              <a:t>jest</a:t>
            </a:r>
            <a:r>
              <a:rPr lang="pl-PL" sz="2800" dirty="0" smtClean="0"/>
              <a:t> wezwanie, aby nasz związek </a:t>
            </a:r>
            <a:br>
              <a:rPr lang="pl-PL" sz="2800" dirty="0" smtClean="0"/>
            </a:br>
            <a:r>
              <a:rPr lang="pl-PL" sz="2800" dirty="0" smtClean="0"/>
              <a:t>z Bogiem znalazł się na pierwszym miejscu na liście priorytetów naszego życia. Ponieważ życie każdej z nas jest wyjątkowe, poświęcenie czasu na tę </a:t>
            </a:r>
            <a:r>
              <a:rPr lang="pl-PL" sz="2800" dirty="0" smtClean="0"/>
              <a:t>r</a:t>
            </a:r>
            <a:r>
              <a:rPr lang="pl-PL" sz="2800" dirty="0" smtClean="0"/>
              <a:t>elację będzie wymagało pomysłowości </a:t>
            </a:r>
            <a:br>
              <a:rPr lang="pl-PL" sz="2800" dirty="0" smtClean="0"/>
            </a:br>
            <a:r>
              <a:rPr lang="pl-PL" sz="2800" dirty="0" smtClean="0"/>
              <a:t>i zaangażowania, jeśli zależy nam </a:t>
            </a:r>
            <a:br>
              <a:rPr lang="pl-PL" sz="2800" dirty="0" smtClean="0"/>
            </a:br>
            <a:r>
              <a:rPr lang="pl-PL" sz="2800" dirty="0" smtClean="0"/>
              <a:t>na </a:t>
            </a:r>
            <a:r>
              <a:rPr lang="pl-PL" sz="2800" i="1" dirty="0" smtClean="0"/>
              <a:t>rozwoju</a:t>
            </a:r>
            <a:r>
              <a:rPr lang="pl-PL" sz="2800" i="1" dirty="0" smtClean="0"/>
              <a:t>, a nie perfekcyjności.</a:t>
            </a:r>
            <a:endParaRPr lang="en-US" sz="2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81000" y="792162"/>
            <a:ext cx="6172200" cy="1189038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000" dirty="0" smtClean="0">
                <a:solidFill>
                  <a:schemeClr val="accent5">
                    <a:lumMod val="50000"/>
                  </a:schemeClr>
                </a:solidFill>
              </a:rPr>
              <a:t>ZNAJDŹ CZAS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fr-CA" sz="4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68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1430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36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ea typeface="Avenir Book" charset="0"/>
                <a:cs typeface="Avenir Book" charset="0"/>
              </a:rPr>
              <a:t>BLISKO  I OSOBIŚCIE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chemeClr val="accent3">
                  <a:lumMod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6324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Kiedy angażujemy się w to, by Bóg znalazł się w centrum naszego życia, odkryjemy, że można wykorzystać pewne sposoby, które pomogą nam i wesprą nas </a:t>
            </a:r>
            <a:br>
              <a:rPr lang="pl-PL" sz="2800" dirty="0" smtClean="0"/>
            </a:br>
            <a:r>
              <a:rPr lang="pl-PL" sz="2800" dirty="0" smtClean="0"/>
              <a:t>w pielęgnowaniu najważniejszych relacji </a:t>
            </a:r>
            <a:br>
              <a:rPr lang="pl-PL" sz="2800" dirty="0" smtClean="0"/>
            </a:br>
            <a:r>
              <a:rPr lang="pl-PL" sz="2800" dirty="0" smtClean="0"/>
              <a:t>w naszym życiu</a:t>
            </a:r>
            <a:r>
              <a:rPr lang="en-US" sz="2800" dirty="0" smtClean="0"/>
              <a:t>! </a:t>
            </a: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179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6858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SPOSÓB</a:t>
            </a:r>
            <a:r>
              <a:rPr lang="en-US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: </a:t>
            </a:r>
            <a:r>
              <a:rPr lang="pl-PL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ODOSOBNIENIE</a:t>
            </a:r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214554"/>
            <a:ext cx="7010400" cy="387826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W książce </a:t>
            </a:r>
            <a:r>
              <a:rPr lang="en-US" dirty="0" smtClean="0"/>
              <a:t>“</a:t>
            </a:r>
            <a:r>
              <a:rPr lang="en-US" i="1" dirty="0" smtClean="0"/>
              <a:t>9 </a:t>
            </a:r>
            <a:r>
              <a:rPr lang="pl-PL" i="1" dirty="0" smtClean="0"/>
              <a:t>twórczych</a:t>
            </a:r>
            <a:r>
              <a:rPr lang="en-US" i="1" dirty="0" smtClean="0"/>
              <a:t> </a:t>
            </a:r>
            <a:r>
              <a:rPr lang="pl-PL" i="1" dirty="0" smtClean="0"/>
              <a:t>sposobów, </a:t>
            </a:r>
            <a:br>
              <a:rPr lang="pl-PL" i="1" dirty="0" smtClean="0"/>
            </a:br>
            <a:r>
              <a:rPr lang="pl-PL" i="1" dirty="0" smtClean="0"/>
              <a:t>by spędzać czas z Bogiem</a:t>
            </a:r>
            <a:r>
              <a:rPr lang="en-US" i="1" dirty="0" smtClean="0"/>
              <a:t>” </a:t>
            </a:r>
            <a:r>
              <a:rPr lang="pl-PL" dirty="0" smtClean="0"/>
              <a:t>wspomniano, </a:t>
            </a:r>
            <a:br>
              <a:rPr lang="pl-PL" dirty="0" smtClean="0"/>
            </a:br>
            <a:r>
              <a:rPr lang="pl-PL" dirty="0" smtClean="0"/>
              <a:t>że odosobnienie można znaleźć </a:t>
            </a:r>
            <a:br>
              <a:rPr lang="pl-PL" dirty="0" smtClean="0"/>
            </a:br>
            <a:r>
              <a:rPr lang="pl-PL" dirty="0" smtClean="0"/>
              <a:t>w ulubionym fotelu w domowym zaciszu</a:t>
            </a:r>
            <a:r>
              <a:rPr lang="en-US" dirty="0" smtClean="0"/>
              <a:t>, </a:t>
            </a:r>
            <a:r>
              <a:rPr lang="pl-PL" dirty="0" smtClean="0"/>
              <a:t>w samochodzie, gdy jedziesz do pracy</a:t>
            </a:r>
            <a:r>
              <a:rPr lang="en-US" dirty="0" smtClean="0"/>
              <a:t>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cichych godzinach przed świtem </a:t>
            </a:r>
            <a:br>
              <a:rPr lang="pl-PL" dirty="0" smtClean="0"/>
            </a:br>
            <a:r>
              <a:rPr lang="pl-PL" dirty="0" smtClean="0"/>
              <a:t>czy nawet w miejskim centrum wypoczynku</a:t>
            </a:r>
            <a:r>
              <a:rPr lang="en-US" dirty="0" smtClean="0"/>
              <a:t>.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25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14400"/>
            <a:ext cx="5943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SPOSÓB</a:t>
            </a:r>
            <a:r>
              <a:rPr lang="en-US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2:  </a:t>
            </a:r>
            <a:r>
              <a:rPr lang="pl-PL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STUDIUM</a:t>
            </a:r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83058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Czas spędzony przy Słowie Bożym to przypomnienie </a:t>
            </a:r>
            <a:br>
              <a:rPr lang="pl-PL" sz="2800" dirty="0" smtClean="0"/>
            </a:br>
            <a:r>
              <a:rPr lang="pl-PL" sz="2800" dirty="0" smtClean="0"/>
              <a:t>o tym, kim jest Bóg, do Kogo należymy i jak</a:t>
            </a:r>
            <a:r>
              <a:rPr lang="pl-PL" sz="2800" dirty="0" smtClean="0"/>
              <a:t> </a:t>
            </a:r>
            <a:r>
              <a:rPr lang="pl-PL" sz="2800" dirty="0" smtClean="0"/>
              <a:t>mamy żyć wewnątrz tej relacji. Podobnie poświęcenie czasu </a:t>
            </a:r>
            <a:br>
              <a:rPr lang="pl-PL" sz="2800" dirty="0" smtClean="0"/>
            </a:br>
            <a:r>
              <a:rPr lang="pl-PL" sz="2800" dirty="0" smtClean="0"/>
              <a:t>na ‘studiowanie’ przyrody również daje nam szansę, </a:t>
            </a:r>
            <a:br>
              <a:rPr lang="pl-PL" sz="2800" dirty="0" smtClean="0"/>
            </a:br>
            <a:r>
              <a:rPr lang="pl-PL" sz="2800" dirty="0" smtClean="0"/>
              <a:t>by dostrzec przejawy Bożego charakteru i możliwość, byśmy usłyszeli Jego głos.</a:t>
            </a:r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9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14400"/>
            <a:ext cx="5943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SPOSÓB</a:t>
            </a:r>
            <a:r>
              <a:rPr lang="en-US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r>
              <a:rPr lang="pl-PL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:  </a:t>
            </a:r>
            <a:r>
              <a:rPr lang="pl-PL" sz="40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MODLITWA</a:t>
            </a:r>
            <a: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4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83058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Łatwo jest popaść w nawyk „modlenia się” jedynie wówczas, kiedy mamy do Boga jakąś prośbę. Jednak kiedy pamiętamy, że celem modlitwy jest poznanie Boga, nabiera ona zupełnie innego znaczenia.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9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701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pl-PL" sz="36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SPOSÓB</a:t>
            </a:r>
            <a:r>
              <a:rPr lang="en-US" sz="36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4:  </a:t>
            </a:r>
            <a:r>
              <a:rPr lang="pl-PL" sz="3600" dirty="0" smtClean="0">
                <a:solidFill>
                  <a:schemeClr val="bg1"/>
                </a:solidFill>
                <a:latin typeface="Calibri Light" pitchFamily="34" charset="0"/>
                <a:ea typeface="Avenir Book" charset="0"/>
                <a:cs typeface="Avenir Book" charset="0"/>
              </a:rPr>
              <a:t>DZIENNIK</a:t>
            </a:r>
            <a: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en-US" sz="3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76200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Zaprowadź dziennik, który będzie ‘towarzyszył’ twojej Biblii i innym materiałom potrzebnym </a:t>
            </a:r>
            <a:br>
              <a:rPr lang="pl-PL" sz="2800" dirty="0" smtClean="0"/>
            </a:br>
            <a:r>
              <a:rPr lang="pl-PL" sz="2800" dirty="0" smtClean="0"/>
              <a:t>przy nabożeństwie, i pisz, kiedy tylko </a:t>
            </a:r>
            <a:r>
              <a:rPr lang="pl-PL" sz="2800" dirty="0" smtClean="0"/>
              <a:t>poczujesz, </a:t>
            </a:r>
            <a:br>
              <a:rPr lang="pl-PL" sz="2800" dirty="0" smtClean="0"/>
            </a:br>
            <a:r>
              <a:rPr lang="pl-PL" sz="2800" dirty="0" smtClean="0"/>
              <a:t>że potrzebujesz porozmawiać z Bogiem </a:t>
            </a:r>
            <a:br>
              <a:rPr lang="pl-PL" sz="2800" dirty="0" smtClean="0"/>
            </a:br>
            <a:r>
              <a:rPr lang="pl-PL" sz="2800" dirty="0" smtClean="0"/>
              <a:t>w inny sposób.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9208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386</TotalTime>
  <Words>358</Words>
  <Application>Microsoft Macintosh PowerPoint</Application>
  <PresentationFormat>Pokaz na ekranie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6</vt:lpstr>
      <vt:lpstr>CHODZENIE  Z BOGIEM: POWRÓT  DO ŹRÓDEŁ</vt:lpstr>
      <vt:lpstr>Slajd 2</vt:lpstr>
      <vt:lpstr> CZYM SĄ OSOBISTE NABOŻEŃSTWA? </vt:lpstr>
      <vt:lpstr> ZNAJDŹ CZAS </vt:lpstr>
      <vt:lpstr> BLISKO  I OSOBIŚCIE </vt:lpstr>
      <vt:lpstr> SPOSÓB 1: ODOSOBNIENIE </vt:lpstr>
      <vt:lpstr> SPOSÓB 2:  STUDIUM </vt:lpstr>
      <vt:lpstr> SPOSÓB 3:  MODLITWA </vt:lpstr>
      <vt:lpstr> SPOSÓB 4:  DZIENNIK </vt:lpstr>
      <vt:lpstr>  SPOSÓB 5:  SPONTANICZNOŚĆ   </vt:lpstr>
      <vt:lpstr> KREATYWNOŚĆ  W DUCHOWYM WZRASTANIU  </vt:lpstr>
      <vt:lpstr> </vt:lpstr>
      <vt:lpstr> DUCHOWA ODMIANA </vt:lpstr>
      <vt:lpstr> Pass it on </vt:lpstr>
      <vt:lpstr> POMYSŁY NA PRAKTYCZNĄ SŁUŻBĘ 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BASICS: A close walk with God By Bonita Shields</dc:title>
  <dc:creator>Raquel Arrais</dc:creator>
  <cp:lastModifiedBy>User</cp:lastModifiedBy>
  <cp:revision>41</cp:revision>
  <dcterms:created xsi:type="dcterms:W3CDTF">2011-01-24T22:14:09Z</dcterms:created>
  <dcterms:modified xsi:type="dcterms:W3CDTF">2017-02-08T15:51:29Z</dcterms:modified>
</cp:coreProperties>
</file>