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2"/>
  </p:notesMasterIdLst>
  <p:sldIdLst>
    <p:sldId id="1265" r:id="rId2"/>
    <p:sldId id="1474" r:id="rId3"/>
    <p:sldId id="1389" r:id="rId4"/>
    <p:sldId id="1435" r:id="rId5"/>
    <p:sldId id="1470" r:id="rId6"/>
    <p:sldId id="1475" r:id="rId7"/>
    <p:sldId id="1473" r:id="rId8"/>
    <p:sldId id="1476" r:id="rId9"/>
    <p:sldId id="1441" r:id="rId10"/>
    <p:sldId id="1442" r:id="rId11"/>
    <p:sldId id="1443" r:id="rId12"/>
    <p:sldId id="1444" r:id="rId13"/>
    <p:sldId id="1445" r:id="rId14"/>
    <p:sldId id="1446" r:id="rId15"/>
    <p:sldId id="1447" r:id="rId16"/>
    <p:sldId id="1448" r:id="rId17"/>
    <p:sldId id="1449" r:id="rId18"/>
    <p:sldId id="1477" r:id="rId19"/>
    <p:sldId id="1450" r:id="rId20"/>
    <p:sldId id="1451" r:id="rId21"/>
    <p:sldId id="1452" r:id="rId22"/>
    <p:sldId id="1453" r:id="rId23"/>
    <p:sldId id="1454" r:id="rId24"/>
    <p:sldId id="1455" r:id="rId25"/>
    <p:sldId id="1456" r:id="rId26"/>
    <p:sldId id="1478" r:id="rId27"/>
    <p:sldId id="1457" r:id="rId28"/>
    <p:sldId id="1458" r:id="rId29"/>
    <p:sldId id="1459" r:id="rId30"/>
    <p:sldId id="1479" r:id="rId31"/>
    <p:sldId id="1460" r:id="rId32"/>
    <p:sldId id="1461" r:id="rId33"/>
    <p:sldId id="1480" r:id="rId34"/>
    <p:sldId id="1463" r:id="rId35"/>
    <p:sldId id="1464" r:id="rId36"/>
    <p:sldId id="1466" r:id="rId37"/>
    <p:sldId id="1465" r:id="rId38"/>
    <p:sldId id="1467" r:id="rId39"/>
    <p:sldId id="1468" r:id="rId40"/>
    <p:sldId id="1481" r:id="rId41"/>
    <p:sldId id="1482" r:id="rId42"/>
    <p:sldId id="1483" r:id="rId43"/>
    <p:sldId id="1485" r:id="rId44"/>
    <p:sldId id="1484" r:id="rId45"/>
    <p:sldId id="1486" r:id="rId46"/>
    <p:sldId id="1487" r:id="rId47"/>
    <p:sldId id="1488" r:id="rId48"/>
    <p:sldId id="1489" r:id="rId49"/>
    <p:sldId id="1490" r:id="rId50"/>
    <p:sldId id="1491" r:id="rId51"/>
    <p:sldId id="1492" r:id="rId52"/>
    <p:sldId id="1493" r:id="rId53"/>
    <p:sldId id="1494" r:id="rId54"/>
    <p:sldId id="1495" r:id="rId55"/>
    <p:sldId id="1496" r:id="rId56"/>
    <p:sldId id="1497" r:id="rId57"/>
    <p:sldId id="1498" r:id="rId58"/>
    <p:sldId id="1499" r:id="rId59"/>
    <p:sldId id="1500" r:id="rId60"/>
    <p:sldId id="1501" r:id="rId61"/>
    <p:sldId id="1502" r:id="rId62"/>
    <p:sldId id="1503" r:id="rId63"/>
    <p:sldId id="1504" r:id="rId64"/>
    <p:sldId id="1509" r:id="rId65"/>
    <p:sldId id="1510" r:id="rId66"/>
    <p:sldId id="1511" r:id="rId67"/>
    <p:sldId id="1512" r:id="rId68"/>
    <p:sldId id="1508" r:id="rId69"/>
    <p:sldId id="1513" r:id="rId70"/>
    <p:sldId id="1514" r:id="rId71"/>
    <p:sldId id="1515" r:id="rId72"/>
    <p:sldId id="1516" r:id="rId73"/>
    <p:sldId id="1517" r:id="rId74"/>
    <p:sldId id="1518" r:id="rId75"/>
    <p:sldId id="1519" r:id="rId76"/>
    <p:sldId id="1520" r:id="rId77"/>
    <p:sldId id="1521" r:id="rId78"/>
    <p:sldId id="1522" r:id="rId79"/>
    <p:sldId id="1523" r:id="rId80"/>
    <p:sldId id="1506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929"/>
    <a:srgbClr val="707171"/>
    <a:srgbClr val="929397"/>
    <a:srgbClr val="1A0A07"/>
    <a:srgbClr val="7F7F7F"/>
    <a:srgbClr val="162745"/>
    <a:srgbClr val="A3B7C1"/>
    <a:srgbClr val="89877C"/>
    <a:srgbClr val="656462"/>
    <a:srgbClr val="4244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48" autoAdjust="0"/>
    <p:restoredTop sz="81905" autoAdjust="0"/>
  </p:normalViewPr>
  <p:slideViewPr>
    <p:cSldViewPr snapToGrid="0">
      <p:cViewPr varScale="1">
        <p:scale>
          <a:sx n="104" d="100"/>
          <a:sy n="104" d="100"/>
        </p:scale>
        <p:origin x="9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1DF86-9DEB-4ADA-981E-156ECD189D6E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19B5A-B340-4279-9CE7-52D5CA8C00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336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dirty="0"/>
              <a:t>J. White, w</a:t>
            </a:r>
            <a:r>
              <a:rPr lang="en-US" b="1" i="1" dirty="0"/>
              <a:t>: Day-Star</a:t>
            </a:r>
            <a:r>
              <a:rPr lang="en-US" dirty="0"/>
              <a:t>, 24 I 1846.</a:t>
            </a:r>
            <a:endParaRPr lang="pl-PL" dirty="0"/>
          </a:p>
          <a:p>
            <a:endParaRPr lang="pl-P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 err="1"/>
              <a:t>Ellen</a:t>
            </a:r>
            <a:r>
              <a:rPr lang="pl-PL" dirty="0"/>
              <a:t> White zgadzała się ze swoim mężem, że Chrystus i Ojciec byli „dwo­ma odrębnymi, rzeczywistymi, widzialnymi osobami", ale nie mamy żad­nego zapisu (aż do czasów kryzysu Kellogga z 1905 roku), w którym wprost krytykowałaby jakikolwiek </a:t>
            </a:r>
            <a:r>
              <a:rPr lang="pl-PL" dirty="0" err="1"/>
              <a:t>trynitarny</a:t>
            </a:r>
            <a:r>
              <a:rPr lang="pl-PL" dirty="0"/>
              <a:t> pogląd, jak czynił to jej mąż.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3244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dirty="0"/>
              <a:t>E.G. White, </a:t>
            </a:r>
            <a:r>
              <a:rPr lang="en-US" b="1" i="1" dirty="0" err="1"/>
              <a:t>Wielki</a:t>
            </a:r>
            <a:r>
              <a:rPr lang="en-US" b="1" i="1" dirty="0"/>
              <a:t> </a:t>
            </a:r>
            <a:r>
              <a:rPr lang="en-US" b="1" i="1" dirty="0" err="1"/>
              <a:t>bój</a:t>
            </a:r>
            <a:r>
              <a:rPr lang="en-US" b="1" i="1" dirty="0"/>
              <a:t>, </a:t>
            </a:r>
            <a:r>
              <a:rPr lang="en-US" b="0" i="0" dirty="0" err="1"/>
              <a:t>Chrześcijański</a:t>
            </a:r>
            <a:r>
              <a:rPr lang="en-US" b="0" i="0" dirty="0"/>
              <a:t> </a:t>
            </a:r>
            <a:r>
              <a:rPr lang="en-US" b="0" i="0" dirty="0" err="1"/>
              <a:t>Instytut</a:t>
            </a:r>
            <a:r>
              <a:rPr lang="en-US" b="0" i="0" dirty="0"/>
              <a:t> </a:t>
            </a:r>
            <a:r>
              <a:rPr lang="en-US" b="0" i="0" dirty="0" err="1"/>
              <a:t>Wydawniczy</a:t>
            </a:r>
            <a:r>
              <a:rPr lang="en-US" b="0" i="0" dirty="0"/>
              <a:t> „</a:t>
            </a:r>
            <a:r>
              <a:rPr lang="en-US" b="0" i="0" dirty="0" err="1"/>
              <a:t>Znaki</a:t>
            </a:r>
            <a:r>
              <a:rPr lang="en-US" b="0" i="0" dirty="0"/>
              <a:t> </a:t>
            </a:r>
            <a:r>
              <a:rPr lang="en-US" b="0" i="0" dirty="0" err="1"/>
              <a:t>Czasu</a:t>
            </a:r>
            <a:r>
              <a:rPr lang="en-US" b="0" i="0" dirty="0"/>
              <a:t>", Warszawa 1998, s. </a:t>
            </a:r>
            <a:r>
              <a:rPr lang="pl-PL" b="0" i="0" dirty="0"/>
              <a:t>341.342</a:t>
            </a:r>
            <a:r>
              <a:rPr lang="en-US" b="0" i="0" dirty="0"/>
              <a:t> (</a:t>
            </a:r>
            <a:r>
              <a:rPr lang="en-US" b="0" i="0" dirty="0" err="1"/>
              <a:t>tytuł</a:t>
            </a:r>
            <a:r>
              <a:rPr lang="en-US" b="0" i="0" dirty="0"/>
              <a:t> </a:t>
            </a:r>
            <a:r>
              <a:rPr lang="en-US" b="0" i="0" dirty="0" err="1"/>
              <a:t>oryginału</a:t>
            </a:r>
            <a:r>
              <a:rPr lang="en-US" b="0" i="0" dirty="0"/>
              <a:t>: </a:t>
            </a:r>
            <a:r>
              <a:rPr lang="en-US" b="1" i="1" dirty="0"/>
              <a:t>The Great Controversy Between Christ and Satan </a:t>
            </a:r>
            <a:r>
              <a:rPr lang="en-US" b="0" i="0" dirty="0" err="1"/>
              <a:t>Ouring</a:t>
            </a:r>
            <a:r>
              <a:rPr lang="en-US" b="0" i="0" dirty="0"/>
              <a:t> the Chri­stian Dispensation, Oakland 1888). </a:t>
            </a:r>
            <a:endParaRPr lang="pl-PL" b="0" i="0" dirty="0"/>
          </a:p>
          <a:p>
            <a:endParaRPr lang="pl-PL" b="0" i="0" dirty="0"/>
          </a:p>
          <a:p>
            <a:r>
              <a:rPr lang="en-US" dirty="0"/>
              <a:t>E.G. White</a:t>
            </a:r>
            <a:r>
              <a:rPr lang="en-US" b="0" i="0" dirty="0"/>
              <a:t>,</a:t>
            </a:r>
            <a:r>
              <a:rPr lang="pl-PL" b="0" i="0" dirty="0"/>
              <a:t> </a:t>
            </a:r>
            <a:r>
              <a:rPr lang="pl-PL" b="1" i="0" dirty="0"/>
              <a:t>„</a:t>
            </a:r>
            <a:r>
              <a:rPr lang="pl-PL" b="0" i="0" dirty="0"/>
              <a:t>T</a:t>
            </a:r>
            <a:r>
              <a:rPr lang="en-US" b="1" i="1" dirty="0"/>
              <a:t>he Word Made Flesh</a:t>
            </a:r>
            <a:r>
              <a:rPr lang="pl-PL" b="0" i="0" dirty="0"/>
              <a:t>”</a:t>
            </a:r>
            <a:r>
              <a:rPr lang="en-US" b="0" i="0" dirty="0"/>
              <a:t>, Review and Herald, 5 IV 1906.</a:t>
            </a:r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0676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dirty="0"/>
              <a:t>E.G. White, </a:t>
            </a:r>
            <a:r>
              <a:rPr lang="en-US" b="1" i="1" dirty="0" err="1"/>
              <a:t>Patriarchowie</a:t>
            </a:r>
            <a:r>
              <a:rPr lang="en-US" b="1" i="1" dirty="0"/>
              <a:t> </a:t>
            </a:r>
            <a:r>
              <a:rPr lang="en-US" b="1" i="1" dirty="0" err="1"/>
              <a:t>i</a:t>
            </a:r>
            <a:r>
              <a:rPr lang="en-US" b="1" i="1" dirty="0"/>
              <a:t> </a:t>
            </a:r>
            <a:r>
              <a:rPr lang="en-US" b="1" i="1" dirty="0" err="1"/>
              <a:t>prorocy</a:t>
            </a:r>
            <a:r>
              <a:rPr lang="en-US" b="0" i="1" dirty="0"/>
              <a:t>, </a:t>
            </a:r>
            <a:r>
              <a:rPr lang="en-US" b="0" i="0" dirty="0" err="1"/>
              <a:t>Chrześcijański</a:t>
            </a:r>
            <a:r>
              <a:rPr lang="en-US" b="0" i="0" dirty="0"/>
              <a:t> </a:t>
            </a:r>
            <a:r>
              <a:rPr lang="en-US" b="0" i="0" dirty="0" err="1"/>
              <a:t>Instytut</a:t>
            </a:r>
            <a:r>
              <a:rPr lang="en-US" b="0" i="0" dirty="0"/>
              <a:t> </a:t>
            </a:r>
            <a:r>
              <a:rPr lang="en-US" b="0" i="0" dirty="0" err="1"/>
              <a:t>Wydawniczy</a:t>
            </a:r>
            <a:r>
              <a:rPr lang="en-US" b="0" i="0" dirty="0"/>
              <a:t> ,,</a:t>
            </a:r>
            <a:r>
              <a:rPr lang="en-US" b="0" i="0" dirty="0" err="1"/>
              <a:t>Znaki</a:t>
            </a:r>
            <a:r>
              <a:rPr lang="en-US" b="0" i="0" dirty="0"/>
              <a:t> </a:t>
            </a:r>
            <a:r>
              <a:rPr lang="en-US" b="0" i="0" dirty="0" err="1"/>
              <a:t>Czasu</a:t>
            </a:r>
            <a:r>
              <a:rPr lang="en-US" b="0" i="0" dirty="0"/>
              <a:t>", Warszawa 1999, s. 2</a:t>
            </a:r>
            <a:r>
              <a:rPr lang="pl-PL" b="0" i="0" dirty="0"/>
              <a:t>2</a:t>
            </a:r>
            <a:r>
              <a:rPr lang="en-US" b="0" i="0" dirty="0"/>
              <a:t> (</a:t>
            </a:r>
            <a:r>
              <a:rPr lang="en-US" b="0" i="0" dirty="0" err="1"/>
              <a:t>tytuł</a:t>
            </a:r>
            <a:r>
              <a:rPr lang="en-US" b="0" i="0" dirty="0"/>
              <a:t> </a:t>
            </a:r>
            <a:r>
              <a:rPr lang="en-US" b="0" i="0" dirty="0" err="1"/>
              <a:t>oryginału</a:t>
            </a:r>
            <a:r>
              <a:rPr lang="en-US" b="0" i="0" dirty="0"/>
              <a:t>: Patriarch., and Prophets, The </a:t>
            </a:r>
            <a:r>
              <a:rPr lang="en-US" b="0" i="0" dirty="0" err="1"/>
              <a:t>Sto</a:t>
            </a:r>
            <a:r>
              <a:rPr lang="en-US" b="0" i="0" dirty="0"/>
              <a:t>­</a:t>
            </a:r>
          </a:p>
          <a:p>
            <a:r>
              <a:rPr lang="en-US" b="0" i="0" dirty="0" err="1"/>
              <a:t>ry</a:t>
            </a:r>
            <a:r>
              <a:rPr lang="en-US" b="0" i="0" dirty="0"/>
              <a:t> of, or The Great Conf/</a:t>
            </a:r>
            <a:r>
              <a:rPr lang="en-US" b="0" i="0" dirty="0" err="1"/>
              <a:t>ict</a:t>
            </a:r>
            <a:r>
              <a:rPr lang="en-US" b="0" i="0" dirty="0"/>
              <a:t> Between </a:t>
            </a:r>
            <a:r>
              <a:rPr lang="en-US" b="0" i="0" dirty="0" err="1"/>
              <a:t>Cood</a:t>
            </a:r>
            <a:r>
              <a:rPr lang="en-US" b="0" i="0" dirty="0"/>
              <a:t> and Evil as 11/</a:t>
            </a:r>
            <a:r>
              <a:rPr lang="en-US" b="0" i="0" dirty="0" err="1"/>
              <a:t>ustrated</a:t>
            </a:r>
            <a:r>
              <a:rPr lang="en-US" b="0" i="0" dirty="0"/>
              <a:t> in the Lives of Holy Men of Old, Oakland 1890). </a:t>
            </a:r>
            <a:endParaRPr lang="pl-PL" b="0" i="0" dirty="0"/>
          </a:p>
          <a:p>
            <a:endParaRPr lang="pl-PL" b="0" i="0" dirty="0"/>
          </a:p>
          <a:p>
            <a:r>
              <a:rPr lang="en-US" dirty="0"/>
              <a:t>E.G. White</a:t>
            </a:r>
            <a:r>
              <a:rPr lang="en-US" b="0" i="0" dirty="0"/>
              <a:t>,</a:t>
            </a:r>
            <a:r>
              <a:rPr lang="pl-PL" b="0" i="0" dirty="0"/>
              <a:t> </a:t>
            </a:r>
            <a:r>
              <a:rPr lang="pt-BR" b="1" i="1" dirty="0"/>
              <a:t>Specinl Testimonies</a:t>
            </a:r>
            <a:r>
              <a:rPr lang="pt-BR" b="1" i="0" dirty="0"/>
              <a:t>, seria A, nr 10. </a:t>
            </a:r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4877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dirty="0"/>
              <a:t>E.G. White, </a:t>
            </a:r>
            <a:r>
              <a:rPr lang="pl-PL" b="1" i="1" dirty="0"/>
              <a:t>Życie Jezusa, </a:t>
            </a:r>
            <a:r>
              <a:rPr lang="pl-PL" b="0" i="0" dirty="0"/>
              <a:t>s. 379.483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7628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dirty="0"/>
              <a:t>E.G. White, </a:t>
            </a:r>
            <a:r>
              <a:rPr lang="en-US" b="1" i="1" dirty="0"/>
              <a:t>Manuscript ]45, 1901; </a:t>
            </a:r>
            <a:r>
              <a:rPr lang="en-US" b="1" i="1" dirty="0" err="1"/>
              <a:t>Specia</a:t>
            </a:r>
            <a:r>
              <a:rPr lang="pl-PL" b="1" i="1" dirty="0"/>
              <a:t>l </a:t>
            </a:r>
            <a:r>
              <a:rPr lang="en-US" b="1" i="1" dirty="0"/>
              <a:t>Testimonies, </a:t>
            </a:r>
            <a:r>
              <a:rPr lang="en-US" b="1" i="1" dirty="0" err="1"/>
              <a:t>seria</a:t>
            </a:r>
            <a:r>
              <a:rPr lang="en-US" b="1" i="1" dirty="0"/>
              <a:t> B, nr 7 119061, </a:t>
            </a:r>
            <a:r>
              <a:rPr lang="en-US" b="0" i="0" dirty="0"/>
              <a:t>s. 51.62.63; </a:t>
            </a:r>
            <a:r>
              <a:rPr lang="en-US" b="1" i="1" dirty="0"/>
              <a:t>The Ministry of Healing </a:t>
            </a:r>
            <a:r>
              <a:rPr lang="en-US" b="0" i="0" dirty="0"/>
              <a:t>[1905J, s. 422</a:t>
            </a:r>
            <a:r>
              <a:rPr lang="en-US" b="1" i="1" dirty="0"/>
              <a:t>; </a:t>
            </a:r>
            <a:r>
              <a:rPr lang="en-US" b="0" i="0" dirty="0" err="1"/>
              <a:t>wszystkie</a:t>
            </a:r>
            <a:r>
              <a:rPr lang="en-US" b="0" i="0" dirty="0"/>
              <a:t> </a:t>
            </a:r>
            <a:r>
              <a:rPr lang="en-US" b="0" i="0" dirty="0" err="1"/>
              <a:t>cyt</a:t>
            </a:r>
            <a:r>
              <a:rPr lang="en-US" b="0" i="0" dirty="0"/>
              <a:t>. w: </a:t>
            </a:r>
            <a:r>
              <a:rPr lang="en-US" b="1" i="1" dirty="0" err="1"/>
              <a:t>Ewangelizacja</a:t>
            </a:r>
            <a:r>
              <a:rPr lang="en-US" b="0" i="0" dirty="0"/>
              <a:t>, s. 390-392.</a:t>
            </a:r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007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5903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9461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9277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1855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9428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26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dirty="0"/>
              <a:t>E.G. White, </a:t>
            </a:r>
            <a:r>
              <a:rPr lang="en-US" b="1" i="1" dirty="0"/>
              <a:t>Early Writings</a:t>
            </a:r>
            <a:r>
              <a:rPr lang="en-US" dirty="0"/>
              <a:t>, </a:t>
            </a:r>
            <a:r>
              <a:rPr lang="en-US" dirty="0" err="1"/>
              <a:t>Waszyngton</a:t>
            </a:r>
            <a:r>
              <a:rPr lang="en-US" dirty="0"/>
              <a:t> 1906, s. </a:t>
            </a:r>
            <a:r>
              <a:rPr lang="pl-PL" dirty="0"/>
              <a:t>77</a:t>
            </a:r>
            <a:r>
              <a:rPr lang="en-US" dirty="0"/>
              <a:t>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180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3427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3489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542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3548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TYLKO BÓG MOŻE NAS ODKUPIĆ!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625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TYLKO BÓG MOŻE NAS ODKUPIĆ!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3545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TYLKO BÓG MOŻE NAS ODKUPIĆ!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1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Źródło: </a:t>
            </a:r>
            <a:r>
              <a:rPr lang="pl-PL" b="0" dirty="0"/>
              <a:t>E. G. White, </a:t>
            </a:r>
            <a:r>
              <a:rPr lang="en-US" b="0" i="1" dirty="0"/>
              <a:t>Youth's Instructor</a:t>
            </a:r>
            <a:r>
              <a:rPr lang="en-US" b="0" dirty="0"/>
              <a:t>, 21 VI 1900, w: </a:t>
            </a:r>
            <a:r>
              <a:rPr lang="en-US" b="0" i="1" dirty="0"/>
              <a:t>Youth's Instructor Articles (reprint), </a:t>
            </a:r>
            <a:r>
              <a:rPr lang="en-US" b="0" dirty="0" err="1"/>
              <a:t>Waszyngton</a:t>
            </a:r>
            <a:r>
              <a:rPr lang="en-US" b="0" dirty="0"/>
              <a:t> 1986. </a:t>
            </a: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011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53035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JEZUS</a:t>
            </a:r>
            <a:r>
              <a:rPr lang="pl-PL" b="0" dirty="0"/>
              <a:t> – gwarantem dzieła uświęcenia grzesznika.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320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dirty="0"/>
              <a:t>E.G. White, </a:t>
            </a:r>
            <a:r>
              <a:rPr lang="en-US" b="1" i="1" dirty="0"/>
              <a:t>Spiritual Gifts</a:t>
            </a:r>
            <a:r>
              <a:rPr lang="en-US" b="1" dirty="0"/>
              <a:t>, t. I, </a:t>
            </a:r>
            <a:r>
              <a:rPr lang="en-US" dirty="0"/>
              <a:t>Battle Creek 1858-1864, s. 28</a:t>
            </a:r>
            <a:r>
              <a:rPr lang="pl-PL" dirty="0"/>
              <a:t>; 17-18.22-27; zob. także </a:t>
            </a:r>
            <a:r>
              <a:rPr lang="pl-PL" b="1" dirty="0"/>
              <a:t>t. III</a:t>
            </a:r>
            <a:r>
              <a:rPr lang="pl-PL" dirty="0"/>
              <a:t>, 1864, s. 33-34.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0823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DUCH ŚWIĘTY</a:t>
            </a:r>
            <a:r>
              <a:rPr lang="pl-PL" b="0" dirty="0"/>
              <a:t> – przekonuje wpaja nam świadomość bycia dziećmi Bożymi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6828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DUCH ŚWIĘTY</a:t>
            </a:r>
            <a:r>
              <a:rPr lang="pl-PL" b="0" dirty="0"/>
              <a:t> – przekonuje wpaja nam świadomość bycia dziećmi Bożymi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5649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dirty="0"/>
              <a:t>W. </a:t>
            </a:r>
            <a:r>
              <a:rPr lang="pl-PL" b="0" dirty="0" err="1"/>
              <a:t>Grudem</a:t>
            </a:r>
            <a:r>
              <a:rPr lang="pl-PL" b="1" dirty="0"/>
              <a:t>, </a:t>
            </a:r>
            <a:r>
              <a:rPr lang="en-US" b="1" i="1" dirty="0"/>
              <a:t>Systematic Theology</a:t>
            </a:r>
            <a:r>
              <a:rPr lang="en-US" b="1" dirty="0"/>
              <a:t>, </a:t>
            </a:r>
            <a:r>
              <a:rPr lang="en-US" b="0" dirty="0"/>
              <a:t>Grand Rapids 1994. </a:t>
            </a:r>
            <a:r>
              <a:rPr lang="pl-PL" b="0" dirty="0"/>
              <a:t>s. 247-248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33914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0" dirty="0"/>
              <a:t>W. </a:t>
            </a:r>
            <a:r>
              <a:rPr lang="pl-PL" b="0" dirty="0" err="1"/>
              <a:t>Grudem</a:t>
            </a:r>
            <a:r>
              <a:rPr lang="pl-PL" b="1" dirty="0"/>
              <a:t>, </a:t>
            </a:r>
            <a:r>
              <a:rPr lang="en-US" b="1" i="1" dirty="0"/>
              <a:t>Systematic Theology</a:t>
            </a:r>
            <a:r>
              <a:rPr lang="en-US" b="1" dirty="0"/>
              <a:t>, </a:t>
            </a:r>
            <a:r>
              <a:rPr lang="en-US" b="0" dirty="0"/>
              <a:t>Grand Rapids 1994. </a:t>
            </a:r>
            <a:r>
              <a:rPr lang="pl-PL" b="0" dirty="0"/>
              <a:t>s. 247-248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86956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353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dirty="0"/>
              <a:t>E.G. White, </a:t>
            </a:r>
            <a:r>
              <a:rPr lang="en-US" b="1" i="1" dirty="0"/>
              <a:t>Spiritual Gifts</a:t>
            </a:r>
            <a:r>
              <a:rPr lang="en-US" b="1" dirty="0"/>
              <a:t>, t. I, </a:t>
            </a:r>
            <a:r>
              <a:rPr lang="en-US" dirty="0"/>
              <a:t>Battle Creek 1858-1864, s. 28</a:t>
            </a:r>
            <a:r>
              <a:rPr lang="pl-PL" dirty="0"/>
              <a:t>; 17-18.22-27; zob. także </a:t>
            </a:r>
            <a:r>
              <a:rPr lang="pl-PL" b="1" dirty="0"/>
              <a:t>t. III</a:t>
            </a:r>
            <a:r>
              <a:rPr lang="pl-PL" dirty="0"/>
              <a:t>, 1864, s. 33-34.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395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dirty="0"/>
              <a:t>E.G. White, </a:t>
            </a:r>
            <a:r>
              <a:rPr lang="en-US" b="1" i="1" dirty="0"/>
              <a:t>,,The </a:t>
            </a:r>
            <a:r>
              <a:rPr lang="pl-PL" b="1" i="1" dirty="0"/>
              <a:t>F</a:t>
            </a:r>
            <a:r>
              <a:rPr lang="en-US" b="1" i="1" dirty="0" err="1"/>
              <a:t>irst</a:t>
            </a:r>
            <a:r>
              <a:rPr lang="en-US" b="1" i="1" dirty="0"/>
              <a:t> </a:t>
            </a:r>
            <a:r>
              <a:rPr lang="en-US" b="1" i="1" dirty="0" err="1"/>
              <a:t>Adent</a:t>
            </a:r>
            <a:r>
              <a:rPr lang="en-US" b="1" i="1" dirty="0"/>
              <a:t> of Christ</a:t>
            </a:r>
            <a:r>
              <a:rPr lang="en-US" dirty="0"/>
              <a:t>", Review and </a:t>
            </a:r>
            <a:r>
              <a:rPr lang="en-US" dirty="0" err="1"/>
              <a:t>Hemld</a:t>
            </a:r>
            <a:r>
              <a:rPr lang="en-US" dirty="0"/>
              <a:t>, 17 </a:t>
            </a:r>
            <a:r>
              <a:rPr lang="en-US" dirty="0" err="1"/>
              <a:t>Xll</a:t>
            </a:r>
            <a:r>
              <a:rPr lang="en-US" dirty="0"/>
              <a:t> 1872</a:t>
            </a:r>
            <a:r>
              <a:rPr lang="pl-PL" dirty="0"/>
              <a:t>; </a:t>
            </a:r>
            <a:r>
              <a:rPr lang="en-US" dirty="0"/>
              <a:t>U. Smith, Thoughts on the Book of Daniel and the Revelation , s. 59</a:t>
            </a:r>
            <a:r>
              <a:rPr lang="pl-PL" dirty="0"/>
              <a:t>. 1882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792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dirty="0"/>
              <a:t>E.G. White, </a:t>
            </a:r>
            <a:r>
              <a:rPr lang="en-US" b="1" i="1" dirty="0"/>
              <a:t>,An Appeal to the Ministers", </a:t>
            </a:r>
            <a:r>
              <a:rPr lang="en-US" b="0" i="0" dirty="0"/>
              <a:t>Review and Hemld,8 VIII 1878;</a:t>
            </a:r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996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b="1" i="1" dirty="0"/>
              <a:t>Signs of the Times</a:t>
            </a:r>
            <a:r>
              <a:rPr lang="en-US" dirty="0"/>
              <a:t>, 2 VIII 1905; </a:t>
            </a:r>
            <a:r>
              <a:rPr lang="en-US" dirty="0" err="1"/>
              <a:t>cyt</a:t>
            </a:r>
            <a:r>
              <a:rPr lang="en-US" dirty="0"/>
              <a:t>. w: SDA </a:t>
            </a:r>
            <a:r>
              <a:rPr lang="en-US" dirty="0" err="1"/>
              <a:t>Bibie</a:t>
            </a:r>
            <a:r>
              <a:rPr lang="en-US" dirty="0"/>
              <a:t> Commentary, t. V, s. 1114-1115) </a:t>
            </a:r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6887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b="1" i="1" dirty="0"/>
              <a:t>Signs of the Times</a:t>
            </a:r>
            <a:r>
              <a:rPr lang="en-US" dirty="0"/>
              <a:t>, 2 VIII 1905; </a:t>
            </a:r>
            <a:r>
              <a:rPr lang="en-US" dirty="0" err="1"/>
              <a:t>cyt</a:t>
            </a:r>
            <a:r>
              <a:rPr lang="en-US" dirty="0"/>
              <a:t>. w: SDA </a:t>
            </a:r>
            <a:r>
              <a:rPr lang="en-US" dirty="0" err="1"/>
              <a:t>Bibie</a:t>
            </a:r>
            <a:r>
              <a:rPr lang="en-US" dirty="0"/>
              <a:t> Commentary, t. V, s. 1114-1115) </a:t>
            </a:r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8395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ŹÓDŁO</a:t>
            </a:r>
            <a:r>
              <a:rPr lang="pl-PL" dirty="0"/>
              <a:t>: </a:t>
            </a:r>
            <a:r>
              <a:rPr lang="en-US" dirty="0"/>
              <a:t>E.G. White, </a:t>
            </a:r>
            <a:r>
              <a:rPr lang="en-US" b="1" i="1" dirty="0" err="1"/>
              <a:t>Wielki</a:t>
            </a:r>
            <a:r>
              <a:rPr lang="en-US" b="1" i="1" dirty="0"/>
              <a:t> </a:t>
            </a:r>
            <a:r>
              <a:rPr lang="en-US" b="1" i="1" dirty="0" err="1"/>
              <a:t>bój</a:t>
            </a:r>
            <a:r>
              <a:rPr lang="en-US" b="1" i="1" dirty="0"/>
              <a:t>, </a:t>
            </a:r>
            <a:r>
              <a:rPr lang="en-US" b="0" i="0" dirty="0" err="1"/>
              <a:t>Chrześcijański</a:t>
            </a:r>
            <a:r>
              <a:rPr lang="en-US" b="0" i="0" dirty="0"/>
              <a:t> </a:t>
            </a:r>
            <a:r>
              <a:rPr lang="en-US" b="0" i="0" dirty="0" err="1"/>
              <a:t>Instytut</a:t>
            </a:r>
            <a:r>
              <a:rPr lang="en-US" b="0" i="0" dirty="0"/>
              <a:t> </a:t>
            </a:r>
            <a:r>
              <a:rPr lang="en-US" b="0" i="0" dirty="0" err="1"/>
              <a:t>Wydawniczy</a:t>
            </a:r>
            <a:r>
              <a:rPr lang="en-US" b="0" i="0" dirty="0"/>
              <a:t> „</a:t>
            </a:r>
            <a:r>
              <a:rPr lang="en-US" b="0" i="0" dirty="0" err="1"/>
              <a:t>Znaki</a:t>
            </a:r>
            <a:r>
              <a:rPr lang="en-US" b="0" i="0" dirty="0"/>
              <a:t> </a:t>
            </a:r>
            <a:r>
              <a:rPr lang="en-US" b="0" i="0" dirty="0" err="1"/>
              <a:t>Czasu</a:t>
            </a:r>
            <a:r>
              <a:rPr lang="en-US" b="0" i="0" dirty="0"/>
              <a:t>", Warszawa 1998, s. 363 (</a:t>
            </a:r>
            <a:r>
              <a:rPr lang="en-US" b="0" i="0" dirty="0" err="1"/>
              <a:t>tytuł</a:t>
            </a:r>
            <a:r>
              <a:rPr lang="en-US" b="0" i="0" dirty="0"/>
              <a:t> </a:t>
            </a:r>
            <a:r>
              <a:rPr lang="en-US" b="0" i="0" dirty="0" err="1"/>
              <a:t>oryginału</a:t>
            </a:r>
            <a:r>
              <a:rPr lang="en-US" b="0" i="0" dirty="0"/>
              <a:t>: </a:t>
            </a:r>
            <a:r>
              <a:rPr lang="en-US" b="1" i="1" dirty="0"/>
              <a:t>The Great Controversy Between Christ and Satan </a:t>
            </a:r>
            <a:r>
              <a:rPr lang="en-US" b="0" i="0" dirty="0" err="1"/>
              <a:t>Ouring</a:t>
            </a:r>
            <a:r>
              <a:rPr lang="en-US" b="0" i="0" dirty="0"/>
              <a:t> the Chri­stian Dispensation, Oakland 1888). </a:t>
            </a:r>
            <a:endParaRPr lang="pl-PL" b="0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19B5A-B340-4279-9CE7-52D5CA8C00C1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13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332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301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044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6385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531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38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288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5878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821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0344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412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5AB-BD02-42EA-89D8-AF0080E63758}" type="datetimeFigureOut">
              <a:rPr lang="pl-PL" smtClean="0"/>
              <a:t>29.04.2021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04381-DA65-4456-8C67-3D32F30F78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954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8.JP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g"/><Relationship Id="rId7" Type="http://schemas.microsoft.com/office/2007/relationships/hdphoto" Target="../media/hdphoto5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jpg"/><Relationship Id="rId9" Type="http://schemas.openxmlformats.org/officeDocument/2006/relationships/image" Target="../media/image9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065F8F3-E94B-4936-BECB-603CB9B5A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1D85BAA-184F-409E-BAE8-3B30679C1201}"/>
              </a:ext>
            </a:extLst>
          </p:cNvPr>
          <p:cNvSpPr txBox="1"/>
          <p:nvPr/>
        </p:nvSpPr>
        <p:spPr>
          <a:xfrm>
            <a:off x="7737626" y="5832208"/>
            <a:ext cx="400847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r"/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" panose="02030600000101010101" pitchFamily="18" charset="-127"/>
                <a:ea typeface="Gungsuh" panose="02030600000101010101" pitchFamily="18" charset="-127"/>
              </a:rPr>
              <a:t>spotkanie 7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F50C22C-B6CD-423E-82F2-8594353FB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 descr="Obraz zawierający budynek, okno, kolorowy&#10;&#10;Opis wygenerowany automatycznie">
            <a:extLst>
              <a:ext uri="{FF2B5EF4-FFF2-40B4-BE49-F238E27FC236}">
                <a16:creationId xmlns:a16="http://schemas.microsoft.com/office/drawing/2014/main" id="{47850E8E-0A63-1D44-BF7A-B163B67DD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538" y="281794"/>
            <a:ext cx="2001836" cy="200183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07AB88D-34C4-0C4C-A1E5-6A147B3BE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1" y="5255244"/>
            <a:ext cx="1397967" cy="139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33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2105B5A-23BF-439C-922A-B36A8A907415}"/>
              </a:ext>
            </a:extLst>
          </p:cNvPr>
          <p:cNvSpPr txBox="1"/>
          <p:nvPr/>
        </p:nvSpPr>
        <p:spPr>
          <a:xfrm>
            <a:off x="4676632" y="-577374"/>
            <a:ext cx="1992574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9600" dirty="0">
                <a:solidFill>
                  <a:schemeClr val="bg1">
                    <a:lumMod val="75000"/>
                  </a:schemeClr>
                </a:solidFill>
                <a:latin typeface="Bahnschrift Condensed" panose="020B0502040204020203" pitchFamily="34" charset="0"/>
              </a:rPr>
              <a:t>6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997839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POWODÓW,</a:t>
            </a:r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</a:p>
          <a:p>
            <a:pPr algn="ctr"/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dla których pionierzy adwentystyczni </a:t>
            </a:r>
          </a:p>
          <a:p>
            <a:pPr algn="ctr"/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odrzucali naukę o Trójcy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6544E7-1112-48AA-8583-6538F0F9B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43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2920621" y="2654952"/>
            <a:ext cx="79748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dirty="0">
                <a:latin typeface="Bahnschrift Condensed" panose="020B0502040204020203" pitchFamily="34" charset="0"/>
              </a:rPr>
              <a:t>Nie ma biblijnych dowodów na istnienie trzech osób w jednym bóstwie.</a:t>
            </a:r>
            <a:endParaRPr lang="pl-PL" sz="5400" b="1" dirty="0">
              <a:latin typeface="Bahnschrift Condensed" panose="020B0502040204020203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105B5A-23BF-439C-922A-B36A8A907415}"/>
              </a:ext>
            </a:extLst>
          </p:cNvPr>
          <p:cNvSpPr txBox="1"/>
          <p:nvPr/>
        </p:nvSpPr>
        <p:spPr>
          <a:xfrm>
            <a:off x="1555845" y="735954"/>
            <a:ext cx="199257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4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1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84B87-B3B8-417D-A108-B0798ADDD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4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3548419" y="2654952"/>
            <a:ext cx="73470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dirty="0">
                <a:latin typeface="Bahnschrift Condensed" panose="020B0502040204020203" pitchFamily="34" charset="0"/>
              </a:rPr>
              <a:t>Trójca zakłada, że Ojciec i Syn są tą samą osobą, co jest sprzeczne w logiką.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105B5A-23BF-439C-922A-B36A8A907415}"/>
              </a:ext>
            </a:extLst>
          </p:cNvPr>
          <p:cNvSpPr txBox="1"/>
          <p:nvPr/>
        </p:nvSpPr>
        <p:spPr>
          <a:xfrm>
            <a:off x="1555845" y="735954"/>
            <a:ext cx="199257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4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2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C50BC1D-9BA0-4B06-9657-0A84325B5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3548419" y="3428999"/>
            <a:ext cx="73470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dirty="0">
                <a:latin typeface="Bahnschrift Condensed" panose="020B0502040204020203" pitchFamily="34" charset="0"/>
              </a:rPr>
              <a:t>Trójca uczy o istnieniu trzech bogów. Biblia potępia politeizm.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105B5A-23BF-439C-922A-B36A8A907415}"/>
              </a:ext>
            </a:extLst>
          </p:cNvPr>
          <p:cNvSpPr txBox="1"/>
          <p:nvPr/>
        </p:nvSpPr>
        <p:spPr>
          <a:xfrm>
            <a:off x="1555845" y="735954"/>
            <a:ext cx="199257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4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3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657C6F8-3D2D-4183-A7F5-8546CC1FF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85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3548419" y="1441818"/>
            <a:ext cx="77655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dirty="0">
                <a:latin typeface="Bahnschrift Condensed" panose="020B0502040204020203" pitchFamily="34" charset="0"/>
              </a:rPr>
              <a:t>Wieczny, samoistny Bóg </a:t>
            </a:r>
            <a:br>
              <a:rPr lang="pl-PL" sz="5400" b="1" dirty="0">
                <a:latin typeface="Bahnschrift Condensed" panose="020B0502040204020203" pitchFamily="34" charset="0"/>
              </a:rPr>
            </a:br>
            <a:r>
              <a:rPr lang="pl-PL" sz="5400" b="1" dirty="0">
                <a:latin typeface="Bahnschrift Condensed" panose="020B0502040204020203" pitchFamily="34" charset="0"/>
              </a:rPr>
              <a:t>nie może umrzeć. Jeśli Chrystus posiadałby samoistność jako Bóg, wów­czas nie mógłby faktycznie umrzeć na Golgocie.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105B5A-23BF-439C-922A-B36A8A907415}"/>
              </a:ext>
            </a:extLst>
          </p:cNvPr>
          <p:cNvSpPr txBox="1"/>
          <p:nvPr/>
        </p:nvSpPr>
        <p:spPr>
          <a:xfrm>
            <a:off x="1460311" y="735955"/>
            <a:ext cx="199257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4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4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304C2D-0A72-46F2-8707-56E2992F4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70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3548419" y="1441818"/>
            <a:ext cx="80521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dirty="0">
                <a:latin typeface="Bahnschrift Condensed" panose="020B0502040204020203" pitchFamily="34" charset="0"/>
              </a:rPr>
              <a:t>Chry­stus jest Synem Bożym </a:t>
            </a:r>
            <a:br>
              <a:rPr lang="pl-PL" sz="5400" b="1" dirty="0">
                <a:latin typeface="Bahnschrift Condensed" panose="020B0502040204020203" pitchFamily="34" charset="0"/>
              </a:rPr>
            </a:br>
            <a:r>
              <a:rPr lang="pl-PL" sz="5400" b="1" dirty="0">
                <a:latin typeface="Bahnschrift Condensed" panose="020B0502040204020203" pitchFamily="34" charset="0"/>
              </a:rPr>
              <a:t>i „początkiem stworzenia Bożego" (</a:t>
            </a:r>
            <a:r>
              <a:rPr lang="pl-PL" sz="5400" b="1" dirty="0" err="1">
                <a:latin typeface="Bahnschrift Condensed" panose="020B0502040204020203" pitchFamily="34" charset="0"/>
              </a:rPr>
              <a:t>Ap</a:t>
            </a:r>
            <a:r>
              <a:rPr lang="pl-PL" sz="5400" b="1" dirty="0">
                <a:latin typeface="Bahnschrift Condensed" panose="020B0502040204020203" pitchFamily="34" charset="0"/>
              </a:rPr>
              <a:t> 3:14), co oznacza, że musi On mieć pochodzenie późniejsze niż Bóg Ojciec.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105B5A-23BF-439C-922A-B36A8A907415}"/>
              </a:ext>
            </a:extLst>
          </p:cNvPr>
          <p:cNvSpPr txBox="1"/>
          <p:nvPr/>
        </p:nvSpPr>
        <p:spPr>
          <a:xfrm>
            <a:off x="1555845" y="735954"/>
            <a:ext cx="199257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4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5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0178DC6-0D98-49B8-B2D5-7D40F0A64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7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3548419" y="889842"/>
            <a:ext cx="80521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dirty="0">
                <a:latin typeface="Bahnschrift Condensed" panose="020B0502040204020203" pitchFamily="34" charset="0"/>
              </a:rPr>
              <a:t>Różne wyrażenia dotyczące Du­cha Świętego, wskazują, że nie można </a:t>
            </a:r>
            <a:r>
              <a:rPr lang="pl-PL" sz="54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tego</a:t>
            </a:r>
            <a:r>
              <a:rPr lang="pl-PL" sz="5400" b="1" dirty="0">
                <a:latin typeface="Bahnschrift Condensed" panose="020B0502040204020203" pitchFamily="34" charset="0"/>
              </a:rPr>
              <a:t> </a:t>
            </a:r>
            <a:r>
              <a:rPr lang="pl-PL" sz="54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(!)</a:t>
            </a:r>
            <a:r>
              <a:rPr lang="pl-PL" sz="5400" b="1" dirty="0">
                <a:latin typeface="Bahnschrift Condensed" panose="020B0502040204020203" pitchFamily="34" charset="0"/>
              </a:rPr>
              <a:t> uważać za osobę, gdyż osoba nie może zostać „rozlana” w sercu (</a:t>
            </a:r>
            <a:r>
              <a:rPr lang="pl-PL" sz="5400" b="1" dirty="0" err="1">
                <a:latin typeface="Bahnschrift Condensed" panose="020B0502040204020203" pitchFamily="34" charset="0"/>
              </a:rPr>
              <a:t>Rz</a:t>
            </a:r>
            <a:r>
              <a:rPr lang="pl-PL" sz="5400" b="1" dirty="0">
                <a:latin typeface="Bahnschrift Condensed" panose="020B0502040204020203" pitchFamily="34" charset="0"/>
              </a:rPr>
              <a:t> 5:5) i „wylana </a:t>
            </a:r>
          </a:p>
          <a:p>
            <a:r>
              <a:rPr lang="pl-PL" sz="5400" b="1" dirty="0">
                <a:latin typeface="Bahnschrift Condensed" panose="020B0502040204020203" pitchFamily="34" charset="0"/>
              </a:rPr>
              <a:t>na wszelkie ciało” (</a:t>
            </a:r>
            <a:r>
              <a:rPr lang="pl-PL" sz="5400" b="1" dirty="0" err="1">
                <a:latin typeface="Bahnschrift Condensed" panose="020B0502040204020203" pitchFamily="34" charset="0"/>
              </a:rPr>
              <a:t>Jl</a:t>
            </a:r>
            <a:r>
              <a:rPr lang="pl-PL" sz="5400" b="1" dirty="0">
                <a:latin typeface="Bahnschrift Condensed" panose="020B0502040204020203" pitchFamily="34" charset="0"/>
              </a:rPr>
              <a:t> 2:28)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105B5A-23BF-439C-922A-B36A8A907415}"/>
              </a:ext>
            </a:extLst>
          </p:cNvPr>
          <p:cNvSpPr txBox="1"/>
          <p:nvPr/>
        </p:nvSpPr>
        <p:spPr>
          <a:xfrm>
            <a:off x="1555845" y="735954"/>
            <a:ext cx="199257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4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6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4A303C1-1629-4CBE-8325-F34FE7B89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1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1169158" y="1843950"/>
            <a:ext cx="98536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Wszystkie ówczesne adwentystyczne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zastrzeżenia wobec nauki o Trójcy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albo</a:t>
            </a:r>
            <a:r>
              <a:rPr lang="pl-PL" sz="4000" dirty="0">
                <a:latin typeface="Bahnschrift Condensed" panose="020B0502040204020203" pitchFamily="34" charset="0"/>
              </a:rPr>
              <a:t> odrzucały pozabiblijne, spekulatywne formy wierzeń w Trójcę,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albo</a:t>
            </a:r>
            <a:r>
              <a:rPr lang="pl-PL" sz="4000" dirty="0">
                <a:latin typeface="Bahnschrift Condensed" panose="020B0502040204020203" pitchFamily="34" charset="0"/>
              </a:rPr>
              <a:t> były oparte na błędnym rozumieniu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 biblijnych świadectw.</a:t>
            </a:r>
            <a:endParaRPr lang="pl-PL" sz="40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74BF37E-9480-4876-8053-0D1337912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36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95D80EF-6EC4-4EF6-A0CD-003E53ECBCE2}"/>
              </a:ext>
            </a:extLst>
          </p:cNvPr>
          <p:cNvSpPr txBox="1"/>
          <p:nvPr/>
        </p:nvSpPr>
        <p:spPr>
          <a:xfrm>
            <a:off x="637308" y="797510"/>
            <a:ext cx="121919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TRÓJCA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 ADWENTYŚCI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DNIA SIÓDMEGO</a:t>
            </a:r>
          </a:p>
          <a:p>
            <a:r>
              <a:rPr lang="pl-PL" sz="4800" b="1" dirty="0">
                <a:ln w="19050">
                  <a:noFill/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Okres studiów nad dziełem odkupienia (1888-1898)</a:t>
            </a:r>
          </a:p>
        </p:txBody>
      </p:sp>
      <p:pic>
        <p:nvPicPr>
          <p:cNvPr id="6" name="Picture 8" descr="Large Blog Image – The Three Angels Fellowship">
            <a:extLst>
              <a:ext uri="{FF2B5EF4-FFF2-40B4-BE49-F238E27FC236}">
                <a16:creationId xmlns:a16="http://schemas.microsoft.com/office/drawing/2014/main" id="{A8F94587-B556-495F-A66E-38840B0C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8" y="396327"/>
            <a:ext cx="4876800" cy="48768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CD8E4C0-6379-4D72-8372-C933DE1BA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1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228397"/>
            <a:ext cx="1219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Podczas Zjazdu Generalnej Konferencji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 Minneapolis w 1888 roku Adwentyści przy­jęli poselstwo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„Chrystus naszą sprawiedliwością".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Wywyższenie ukrzyżowanego Chrystusa </a:t>
            </a:r>
            <a:r>
              <a:rPr lang="pl-PL" sz="4000" dirty="0">
                <a:latin typeface="Bahnschrift Condensed" panose="020B0502040204020203" pitchFamily="34" charset="0"/>
              </a:rPr>
              <a:t>w poważny sposób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poddało w wątpliwość, czy podporządkowana, wywiedziona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boskość mogła właściwie reprezen­tować naturę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i charakter Chrystusa.</a:t>
            </a:r>
            <a:endParaRPr lang="pl-PL" sz="4000" b="1" dirty="0">
              <a:latin typeface="Bahnschrift Condensed" panose="020B0502040204020203" pitchFamily="34" charset="0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15683272-6D87-430C-9A9E-D5FF48CCD370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0E802830-8A63-462D-AD85-7B24CA499EA9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1F5BEBBF-2BA4-4FEE-8C01-C78AD875E25B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1888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95A566A8-29BD-4462-9410-211F16A61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84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95D80EF-6EC4-4EF6-A0CD-003E53ECBCE2}"/>
              </a:ext>
            </a:extLst>
          </p:cNvPr>
          <p:cNvSpPr txBox="1"/>
          <p:nvPr/>
        </p:nvSpPr>
        <p:spPr>
          <a:xfrm>
            <a:off x="839189" y="1166842"/>
            <a:ext cx="12191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TRÓJCA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 ADWENTYŚCI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DNIA SIÓDMEGO</a:t>
            </a:r>
          </a:p>
        </p:txBody>
      </p:sp>
      <p:pic>
        <p:nvPicPr>
          <p:cNvPr id="6" name="Picture 8" descr="Large Blog Image – The Three Angels Fellowship">
            <a:extLst>
              <a:ext uri="{FF2B5EF4-FFF2-40B4-BE49-F238E27FC236}">
                <a16:creationId xmlns:a16="http://schemas.microsoft.com/office/drawing/2014/main" id="{A8F94587-B556-495F-A66E-38840B0C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8" y="396327"/>
            <a:ext cx="4876800" cy="48768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D2A78B8-F7E7-49C8-BF62-5AA2964A6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D3F28A9-4DA3-074A-96D1-642E2FF8E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35" y="5193679"/>
            <a:ext cx="1397967" cy="139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8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477672" y="641543"/>
            <a:ext cx="112866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>
                <a:latin typeface="Bahnschrift Condensed" panose="020B0502040204020203" pitchFamily="34" charset="0"/>
              </a:rPr>
              <a:t>E.J. </a:t>
            </a:r>
            <a:r>
              <a:rPr lang="pl-PL" sz="4000" dirty="0" err="1">
                <a:latin typeface="Bahnschrift Condensed" panose="020B0502040204020203" pitchFamily="34" charset="0"/>
              </a:rPr>
              <a:t>Waggoner</a:t>
            </a:r>
            <a:r>
              <a:rPr lang="pl-PL" sz="4000" dirty="0">
                <a:latin typeface="Bahnschrift Condensed" panose="020B0502040204020203" pitchFamily="34" charset="0"/>
              </a:rPr>
              <a:t> położył nacisk na ko­nieczność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„ustalenia właściwej pozycji Chrystusa jako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równego Ojcu, aby Jego moc odkupienia mogła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być pełniej doceniona”</a:t>
            </a:r>
            <a:r>
              <a:rPr lang="pl-PL" sz="4000" dirty="0">
                <a:latin typeface="Bahnschrift Condensed" panose="020B0502040204020203" pitchFamily="34" charset="0"/>
              </a:rPr>
              <a:t>. Choć w roku 1890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 err="1">
                <a:latin typeface="Bahnschrift Condensed" panose="020B0502040204020203" pitchFamily="34" charset="0"/>
              </a:rPr>
              <a:t>Waggoner</a:t>
            </a:r>
            <a:r>
              <a:rPr lang="pl-PL" sz="4000" dirty="0">
                <a:latin typeface="Bahnschrift Condensed" panose="020B0502040204020203" pitchFamily="34" charset="0"/>
              </a:rPr>
              <a:t> jeszcze nie w pełni pojmował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nieskończenie wieczne </a:t>
            </a:r>
            <a:r>
              <a:rPr lang="pl-PL" sz="4000" dirty="0" err="1">
                <a:latin typeface="Bahnschrift Condensed" panose="020B0502040204020203" pitchFamily="34" charset="0"/>
              </a:rPr>
              <a:t>praist­nienie</a:t>
            </a:r>
            <a:r>
              <a:rPr lang="pl-PL" sz="4000" dirty="0">
                <a:latin typeface="Bahnschrift Condensed" panose="020B0502040204020203" pitchFamily="34" charset="0"/>
              </a:rPr>
              <a:t> Chrystusa,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to jednak z przekonaniem dowodził, że Chrystus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nie został stworzony, ale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„ma On «życie w samym sobie» (J 10:17); posiada nieśmiertelność na mocy prawa własności.” </a:t>
            </a:r>
            <a:endParaRPr lang="pl-PL" sz="40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7170" name="Picture 2" descr="Hainings and Related Families">
            <a:extLst>
              <a:ext uri="{FF2B5EF4-FFF2-40B4-BE49-F238E27FC236}">
                <a16:creationId xmlns:a16="http://schemas.microsoft.com/office/drawing/2014/main" id="{6928DE4D-AE24-452C-9E8B-9C0BEDC8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255" y="239975"/>
            <a:ext cx="2947085" cy="41682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547984B2-1975-4020-AFBF-B31547B1524E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22579F4E-9D8F-4C64-B3D3-1049329F4B6D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5BB2E750-49AB-4940-B983-D00669B537D8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1890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9334A228-378B-4545-9A29-738A22DDC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84395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E.J. </a:t>
            </a:r>
            <a:r>
              <a:rPr lang="pl-PL" sz="4000" dirty="0" err="1">
                <a:latin typeface="Bahnschrift Condensed" panose="020B0502040204020203" pitchFamily="34" charset="0"/>
              </a:rPr>
              <a:t>Waggoner</a:t>
            </a:r>
            <a:r>
              <a:rPr lang="pl-PL" sz="4000" dirty="0">
                <a:latin typeface="Bahnschrift Condensed" panose="020B0502040204020203" pitchFamily="34" charset="0"/>
              </a:rPr>
              <a:t> wyrażał pewność, że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Chrystus jest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„z natury Bogiem w samej istocie, a mając życie w sobie,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słusznie jest nazywany Jehową, Samoistnym”</a:t>
            </a:r>
            <a:r>
              <a:rPr lang="pl-PL" sz="4000" dirty="0">
                <a:latin typeface="Bahnschrift Condensed" panose="020B0502040204020203" pitchFamily="34" charset="0"/>
              </a:rPr>
              <a:t> (Jr 23:6),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który jest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„równy Bogu” </a:t>
            </a:r>
            <a:r>
              <a:rPr lang="pl-PL" sz="4000" dirty="0">
                <a:latin typeface="Bahnschrift Condensed" panose="020B0502040204020203" pitchFamily="34" charset="0"/>
              </a:rPr>
              <a:t>(</a:t>
            </a:r>
            <a:r>
              <a:rPr lang="pl-PL" sz="4000" dirty="0" err="1">
                <a:latin typeface="Bahnschrift Condensed" panose="020B0502040204020203" pitchFamily="34" charset="0"/>
              </a:rPr>
              <a:t>Flp</a:t>
            </a:r>
            <a:r>
              <a:rPr lang="pl-PL" sz="4000" dirty="0">
                <a:latin typeface="Bahnschrift Condensed" panose="020B0502040204020203" pitchFamily="34" charset="0"/>
              </a:rPr>
              <a:t> 2:6),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,,mając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wszystkie własności Boga.” </a:t>
            </a:r>
            <a:endParaRPr lang="pl-PL" sz="40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ADC1B5-31AC-4CDA-8055-4D88A448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1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228397"/>
            <a:ext cx="1219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err="1">
                <a:latin typeface="Bahnschrift Condensed" panose="020B0502040204020203" pitchFamily="34" charset="0"/>
              </a:rPr>
              <a:t>Waggoner</a:t>
            </a:r>
            <a:r>
              <a:rPr lang="pl-PL" sz="4000" dirty="0">
                <a:latin typeface="Bahnschrift Condensed" panose="020B0502040204020203" pitchFamily="34" charset="0"/>
              </a:rPr>
              <a:t> rozumiał, że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wywyższenie Chrystusowego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dzieła odkupienia wyma­ga uznania Jego Boskości</a:t>
            </a:r>
            <a:r>
              <a:rPr lang="pl-PL" sz="4000" dirty="0">
                <a:latin typeface="Bahnschrift Condensed" panose="020B0502040204020203" pitchFamily="34" charset="0"/>
              </a:rPr>
              <a:t>.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,,Chrystus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jest częścią Bóstwa, posiada wszystkie własności boskości, jest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równy Ojcu pod każ­dym względem</a:t>
            </a:r>
            <a:r>
              <a:rPr lang="pl-PL" sz="4000" dirty="0">
                <a:latin typeface="Bahnschrift Condensed" panose="020B0502040204020203" pitchFamily="34" charset="0"/>
              </a:rPr>
              <a:t>, jako Stwórca i Prawodawca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jest jedyną siłą odkupienia. (…) Chrystus umarł, «aby was przywieść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do Boga» (1 </a:t>
            </a:r>
            <a:r>
              <a:rPr lang="pl-PL" sz="4000" dirty="0" err="1">
                <a:latin typeface="Bahnschrift Condensed" panose="020B0502040204020203" pitchFamily="34" charset="0"/>
              </a:rPr>
              <a:t>Ptr</a:t>
            </a:r>
            <a:r>
              <a:rPr lang="pl-PL" sz="4000" dirty="0">
                <a:latin typeface="Bahnschrift Condensed" panose="020B0502040204020203" pitchFamily="34" charset="0"/>
              </a:rPr>
              <a:t> 3:18); ale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gdy­by choć na jotę nie był równym Bogu,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to nie mógłby nas do Niego przy­wieść.”</a:t>
            </a:r>
            <a:endParaRPr lang="pl-PL" sz="40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E602D7-48A3-4E0D-A1E9-BF2B2FF1B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9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920621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 roku 1892 Pacific Press opublikowało broszurę zatytułowaną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The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Bible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Doctrine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of the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Trinity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pl-PL" sz="4000" dirty="0">
                <a:latin typeface="Bahnschrift Condensed" panose="020B0502040204020203" pitchFamily="34" charset="0"/>
              </a:rPr>
              <a:t>(Biblijna doktryna Trójcy) autorstwa Samuela T. </a:t>
            </a:r>
            <a:r>
              <a:rPr lang="pl-PL" sz="4000" dirty="0" err="1">
                <a:latin typeface="Bahnschrift Condensed" panose="020B0502040204020203" pitchFamily="34" charset="0"/>
              </a:rPr>
              <a:t>Speara</a:t>
            </a:r>
            <a:r>
              <a:rPr lang="pl-PL" sz="4000" dirty="0">
                <a:latin typeface="Bahnschrift Condensed" panose="020B0502040204020203" pitchFamily="34" charset="0"/>
              </a:rPr>
              <a:t>. Bro­szura korygowała dwa powszechnie przyjęte błędne pojęcia na temat nauki o Trójcy, wykazując, że „nie jest to system </a:t>
            </a:r>
            <a:r>
              <a:rPr lang="pl-PL" sz="4000" dirty="0" err="1">
                <a:latin typeface="Bahnschrift Condensed" panose="020B0502040204020203" pitchFamily="34" charset="0"/>
              </a:rPr>
              <a:t>trójteizmu</a:t>
            </a:r>
            <a:r>
              <a:rPr lang="pl-PL" sz="4000" dirty="0">
                <a:latin typeface="Bahnschrift Condensed" panose="020B0502040204020203" pitchFamily="34" charset="0"/>
              </a:rPr>
              <a:t> ani doktryna o trzech Bogach, ale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jest to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doktryna o jednym Bogu istniejącym i dzia­łającym w trzech osobach</a:t>
            </a:r>
            <a:r>
              <a:rPr lang="pl-PL" sz="4000" dirty="0">
                <a:latin typeface="Bahnschrift Condensed" panose="020B0502040204020203" pitchFamily="34" charset="0"/>
              </a:rPr>
              <a:t>, przy czym słowo «osoba» (...) użyte w tym kontekście, nie ma być rozumiane jako niezgodne z jednością Bóstwa.”</a:t>
            </a:r>
            <a:endParaRPr lang="pl-PL" sz="4000" b="1" dirty="0">
              <a:latin typeface="Bahnschrift Condensed" panose="020B0502040204020203" pitchFamily="34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22D5F51E-06CC-413E-873C-731F562694E4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816AAA0F-B9BF-41A7-BFED-907FF5C6EEF0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013867BA-1606-4186-B725-6940AF263743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1892</a:t>
              </a: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3963BE72-9A08-4B6F-B2F6-6F4887EC8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6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380217" y="612844"/>
            <a:ext cx="114315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 err="1">
                <a:latin typeface="Bahnschrift Condensed" panose="020B0502040204020203" pitchFamily="34" charset="0"/>
              </a:rPr>
              <a:t>Uriah</a:t>
            </a:r>
            <a:r>
              <a:rPr lang="pl-PL" sz="4000" dirty="0">
                <a:latin typeface="Bahnschrift Condensed" panose="020B0502040204020203" pitchFamily="34" charset="0"/>
              </a:rPr>
              <a:t> </a:t>
            </a:r>
            <a:r>
              <a:rPr lang="pl-PL" sz="4000" dirty="0" err="1">
                <a:latin typeface="Bahnschrift Condensed" panose="020B0502040204020203" pitchFamily="34" charset="0"/>
              </a:rPr>
              <a:t>Smith</a:t>
            </a:r>
            <a:r>
              <a:rPr lang="pl-PL" sz="4000" dirty="0">
                <a:latin typeface="Bahnschrift Condensed" panose="020B0502040204020203" pitchFamily="34" charset="0"/>
              </a:rPr>
              <a:t> pisał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„Bóg [Ojciec] jedynie jest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bez początku. </a:t>
            </a:r>
            <a:r>
              <a:rPr lang="pl-PL" sz="4000" dirty="0">
                <a:latin typeface="Bahnschrift Condensed" panose="020B0502040204020203" pitchFamily="34" charset="0"/>
              </a:rPr>
              <a:t>W najdawniejszej epoce,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w jakiej mógł mieć miejsce po­czątek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- okresie tak odległym, że dla ograniczonego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umysłu jawi się jako wieczność - pojawiło się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Słowo”. W jakiś sposób, nie objawiony wyraź­nie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w Piśmie Świętym, Chrystus miał zostać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„zrodzony”.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,,Przez jakiś bo­ski impuls czy proces, nie stworzenie”</a:t>
            </a:r>
            <a:r>
              <a:rPr lang="pl-PL" sz="4000" dirty="0">
                <a:latin typeface="Bahnschrift Condensed" panose="020B0502040204020203" pitchFamily="34" charset="0"/>
              </a:rPr>
              <a:t>,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Ojciec miał powołać Chrystusa do istnienia. </a:t>
            </a:r>
            <a:endParaRPr lang="pl-PL" sz="4000" b="1" dirty="0">
              <a:latin typeface="Bahnschrift Condensed" panose="020B0502040204020203" pitchFamily="34" charset="0"/>
            </a:endParaRPr>
          </a:p>
        </p:txBody>
      </p:sp>
      <p:pic>
        <p:nvPicPr>
          <p:cNvPr id="3074" name="Picture 2" descr="Benoni Central Seventh-Day Adventist Church - Viewing: Photo">
            <a:extLst>
              <a:ext uri="{FF2B5EF4-FFF2-40B4-BE49-F238E27FC236}">
                <a16:creationId xmlns:a16="http://schemas.microsoft.com/office/drawing/2014/main" id="{D5043C1C-0873-4CA6-9BFE-29E3F5F9B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058" y="398771"/>
            <a:ext cx="3133725" cy="42862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7FD98C8-F2FA-4D19-973C-D26D8827B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0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2151727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 pewnej wypowiedzi </a:t>
            </a:r>
            <a:r>
              <a:rPr lang="pl-PL" sz="4000" dirty="0" err="1">
                <a:latin typeface="Bahnschrift Condensed" panose="020B0502040204020203" pitchFamily="34" charset="0"/>
              </a:rPr>
              <a:t>Uriah</a:t>
            </a:r>
            <a:r>
              <a:rPr lang="pl-PL" sz="4000" dirty="0">
                <a:latin typeface="Bahnschrift Condensed" panose="020B0502040204020203" pitchFamily="34" charset="0"/>
              </a:rPr>
              <a:t> </a:t>
            </a:r>
            <a:r>
              <a:rPr lang="pl-PL" sz="4000" dirty="0" err="1">
                <a:latin typeface="Bahnschrift Condensed" panose="020B0502040204020203" pitchFamily="34" charset="0"/>
              </a:rPr>
              <a:t>Smith</a:t>
            </a:r>
            <a:r>
              <a:rPr lang="pl-PL" sz="4000" dirty="0">
                <a:latin typeface="Bahnschrift Condensed" panose="020B0502040204020203" pitchFamily="34" charset="0"/>
              </a:rPr>
              <a:t> zadziwiająco zbliża się do </a:t>
            </a:r>
          </a:p>
          <a:p>
            <a:pPr algn="ctr"/>
            <a:r>
              <a:rPr lang="pl-PL" sz="4000" dirty="0" err="1">
                <a:latin typeface="Bahnschrift Condensed" panose="020B0502040204020203" pitchFamily="34" charset="0"/>
              </a:rPr>
              <a:t>tryni­tarnego</a:t>
            </a:r>
            <a:r>
              <a:rPr lang="pl-PL" sz="4000" dirty="0">
                <a:latin typeface="Bahnschrift Condensed" panose="020B0502040204020203" pitchFamily="34" charset="0"/>
              </a:rPr>
              <a:t> twierdzenia: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„Ta więź między Ojcem i Synem nic nie ujmuje żad­nemu, a wzmacnia obu. Przez nią, w połączeniu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z Duchem Świętym, istnieje pełnia Bóstwa.”</a:t>
            </a:r>
            <a:endParaRPr lang="pl-PL" sz="40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0165897-FBCE-40FC-B301-AC3764EFD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6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95D80EF-6EC4-4EF6-A0CD-003E53ECBCE2}"/>
              </a:ext>
            </a:extLst>
          </p:cNvPr>
          <p:cNvSpPr txBox="1"/>
          <p:nvPr/>
        </p:nvSpPr>
        <p:spPr>
          <a:xfrm>
            <a:off x="637308" y="797510"/>
            <a:ext cx="121919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TRÓJCA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 ADWENTYŚCI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DNIA SIÓDMEGO</a:t>
            </a:r>
          </a:p>
          <a:p>
            <a:r>
              <a:rPr lang="pl-PL" sz="4800" b="1" dirty="0">
                <a:ln w="19050">
                  <a:noFill/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Zwrot ku trynitaryzmowi (1898-1915)</a:t>
            </a:r>
          </a:p>
        </p:txBody>
      </p:sp>
      <p:pic>
        <p:nvPicPr>
          <p:cNvPr id="6" name="Picture 8" descr="Large Blog Image – The Three Angels Fellowship">
            <a:extLst>
              <a:ext uri="{FF2B5EF4-FFF2-40B4-BE49-F238E27FC236}">
                <a16:creationId xmlns:a16="http://schemas.microsoft.com/office/drawing/2014/main" id="{A8F94587-B556-495F-A66E-38840B0C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8" y="396327"/>
            <a:ext cx="4876800" cy="48768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2FAD9BC-C870-457C-AFB7-9C9FCD6CC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9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Top 10 Favorite Quotes from “The Desire of Ages” by Ellen G. White (1898) –  AdventistHistory.org">
            <a:extLst>
              <a:ext uri="{FF2B5EF4-FFF2-40B4-BE49-F238E27FC236}">
                <a16:creationId xmlns:a16="http://schemas.microsoft.com/office/drawing/2014/main" id="{63060259-4124-4BA7-AACC-AACEE6E6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5700">
            <a:off x="5587619" y="2924388"/>
            <a:ext cx="3810000" cy="52673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441280" y="491319"/>
            <a:ext cx="62370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>
                <a:latin typeface="Bahnschrift Condensed" panose="020B0502040204020203" pitchFamily="34" charset="0"/>
              </a:rPr>
              <a:t>„Zawsze [dosł. ‚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Od dni wieczności</a:t>
            </a:r>
            <a:r>
              <a:rPr lang="pl-PL" sz="4000" dirty="0">
                <a:latin typeface="Bahnschrift Condensed" panose="020B0502040204020203" pitchFamily="34" charset="0"/>
              </a:rPr>
              <a:t>’] Jezus, Chrystus Pan, stanowił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jedno</a:t>
            </a:r>
            <a:r>
              <a:rPr lang="pl-PL" sz="4000" dirty="0">
                <a:latin typeface="Bahnschrift Condensed" panose="020B0502040204020203" pitchFamily="34" charset="0"/>
              </a:rPr>
              <a:t> </a:t>
            </a:r>
          </a:p>
          <a:p>
            <a:r>
              <a:rPr lang="pl-PL" sz="4000" dirty="0">
                <a:latin typeface="Bahnschrift Condensed" panose="020B0502040204020203" pitchFamily="34" charset="0"/>
              </a:rPr>
              <a:t>z Ojcem.” (…) ,,W Chrystusie tkwi życie prawdziwe,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nie zapożyczone </a:t>
            </a:r>
            <a:r>
              <a:rPr lang="pl-PL" sz="4000" dirty="0">
                <a:latin typeface="Bahnschrift Condensed" panose="020B0502040204020203" pitchFamily="34" charset="0"/>
              </a:rPr>
              <a:t>ani też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nie dzie­dziczone</a:t>
            </a:r>
            <a:r>
              <a:rPr lang="pl-PL" sz="4000" dirty="0">
                <a:latin typeface="Bahnschrift Condensed" panose="020B0502040204020203" pitchFamily="34" charset="0"/>
              </a:rPr>
              <a:t>.” (...)</a:t>
            </a:r>
          </a:p>
          <a:p>
            <a:r>
              <a:rPr lang="pl-PL" sz="4000" dirty="0">
                <a:latin typeface="Bahnschrift Condensed" panose="020B0502040204020203" pitchFamily="34" charset="0"/>
              </a:rPr>
              <a:t>,,Zbawiciel wyszedł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z grobu dzięki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sile życia,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która była w Nim</a:t>
            </a:r>
            <a:r>
              <a:rPr lang="pl-PL" sz="4000" dirty="0">
                <a:latin typeface="Bahnschrift Condensed" panose="020B0502040204020203" pitchFamily="34" charset="0"/>
              </a:rPr>
              <a:t>.” </a:t>
            </a:r>
          </a:p>
          <a:p>
            <a:r>
              <a:rPr lang="pl-PL" sz="2800" b="1" dirty="0">
                <a:latin typeface="Bahnschrift Condensed" panose="020B0502040204020203" pitchFamily="34" charset="0"/>
              </a:rPr>
              <a:t>(E.G. White, </a:t>
            </a:r>
            <a:r>
              <a:rPr lang="pl-PL" sz="2800" b="1" dirty="0" err="1">
                <a:latin typeface="Bahnschrift Condensed" panose="020B0502040204020203" pitchFamily="34" charset="0"/>
              </a:rPr>
              <a:t>Desire</a:t>
            </a:r>
            <a:r>
              <a:rPr lang="pl-PL" sz="2800" b="1" dirty="0">
                <a:latin typeface="Bahnschrift Condensed" panose="020B0502040204020203" pitchFamily="34" charset="0"/>
              </a:rPr>
              <a:t> of </a:t>
            </a:r>
            <a:r>
              <a:rPr lang="pl-PL" sz="2800" b="1" dirty="0" err="1">
                <a:latin typeface="Bahnschrift Condensed" panose="020B0502040204020203" pitchFamily="34" charset="0"/>
              </a:rPr>
              <a:t>Ages</a:t>
            </a:r>
            <a:r>
              <a:rPr lang="pl-PL" sz="2800" b="1" dirty="0">
                <a:latin typeface="Bahnschrift Condensed" panose="020B0502040204020203" pitchFamily="34" charset="0"/>
              </a:rPr>
              <a:t>, 1898)</a:t>
            </a:r>
          </a:p>
        </p:txBody>
      </p:sp>
      <p:pic>
        <p:nvPicPr>
          <p:cNvPr id="19458" name="Picture 2" descr="E. G. White portrait (engraving master), c. 1875, M. A. Samuels, Oakland,  Cal.) | Ellen white, Portrait, Oakland">
            <a:extLst>
              <a:ext uri="{FF2B5EF4-FFF2-40B4-BE49-F238E27FC236}">
                <a16:creationId xmlns:a16="http://schemas.microsoft.com/office/drawing/2014/main" id="{8C4CBA67-3145-4072-AB94-3EA3205C4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t="7316" r="13160" b="9121"/>
          <a:stretch/>
        </p:blipFill>
        <p:spPr bwMode="auto">
          <a:xfrm flipH="1">
            <a:off x="8229597" y="491319"/>
            <a:ext cx="3521123" cy="47357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186D719A-52E9-44A7-93E4-F6E94D508C36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A0F46048-178E-4605-8B8F-6EB67A2B69FD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B7ACF135-4851-480F-8EFA-C57AF3AB47A8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1898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50FB1994-5CE5-4504-A23E-7320091A8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20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Top 10 Favorite Quotes from “The Desire of Ages” by Ellen G. White (1898) –  AdventistHistory.org">
            <a:extLst>
              <a:ext uri="{FF2B5EF4-FFF2-40B4-BE49-F238E27FC236}">
                <a16:creationId xmlns:a16="http://schemas.microsoft.com/office/drawing/2014/main" id="{63060259-4124-4BA7-AACC-AACEE6E6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5700">
            <a:off x="5587619" y="2924388"/>
            <a:ext cx="3810000" cy="52673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441280" y="725958"/>
            <a:ext cx="62370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>
                <a:latin typeface="Bahnschrift Condensed" panose="020B0502040204020203" pitchFamily="34" charset="0"/>
              </a:rPr>
              <a:t>„Grzechowi można się będzie </a:t>
            </a:r>
          </a:p>
          <a:p>
            <a:r>
              <a:rPr lang="pl-PL" sz="4000" dirty="0">
                <a:latin typeface="Bahnschrift Condensed" panose="020B0502040204020203" pitchFamily="34" charset="0"/>
              </a:rPr>
              <a:t>przeciwstawić i odnieść nad nim zwycięstwo jedynie za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pośrednictwem trzeciej osoby Bóstwa</a:t>
            </a:r>
            <a:r>
              <a:rPr lang="pl-PL" sz="4000" dirty="0">
                <a:latin typeface="Bahnschrift Condensed" panose="020B0502040204020203" pitchFamily="34" charset="0"/>
              </a:rPr>
              <a:t>, która przybyła na </a:t>
            </a:r>
          </a:p>
          <a:p>
            <a:r>
              <a:rPr lang="pl-PL" sz="4000" dirty="0">
                <a:latin typeface="Bahnschrift Condensed" panose="020B0502040204020203" pitchFamily="34" charset="0"/>
              </a:rPr>
              <a:t>ziemię nie z inną siłą, </a:t>
            </a:r>
          </a:p>
          <a:p>
            <a:r>
              <a:rPr lang="pl-PL" sz="4000" dirty="0">
                <a:latin typeface="Bahnschrift Condensed" panose="020B0502040204020203" pitchFamily="34" charset="0"/>
              </a:rPr>
              <a:t>ale w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pełni boskiej mocy</a:t>
            </a:r>
            <a:r>
              <a:rPr lang="pl-PL" sz="4000" dirty="0">
                <a:latin typeface="Bahnschrift Condensed" panose="020B0502040204020203" pitchFamily="34" charset="0"/>
              </a:rPr>
              <a:t>.” </a:t>
            </a:r>
          </a:p>
          <a:p>
            <a:r>
              <a:rPr lang="pl-PL" sz="2800" b="1" dirty="0">
                <a:latin typeface="Bahnschrift Condensed" panose="020B0502040204020203" pitchFamily="34" charset="0"/>
              </a:rPr>
              <a:t>(E.G. White, </a:t>
            </a:r>
            <a:r>
              <a:rPr lang="pl-PL" sz="2800" b="1" dirty="0" err="1">
                <a:latin typeface="Bahnschrift Condensed" panose="020B0502040204020203" pitchFamily="34" charset="0"/>
              </a:rPr>
              <a:t>Desire</a:t>
            </a:r>
            <a:r>
              <a:rPr lang="pl-PL" sz="2800" b="1" dirty="0">
                <a:latin typeface="Bahnschrift Condensed" panose="020B0502040204020203" pitchFamily="34" charset="0"/>
              </a:rPr>
              <a:t> of </a:t>
            </a:r>
            <a:r>
              <a:rPr lang="pl-PL" sz="2800" b="1" dirty="0" err="1">
                <a:latin typeface="Bahnschrift Condensed" panose="020B0502040204020203" pitchFamily="34" charset="0"/>
              </a:rPr>
              <a:t>Ages</a:t>
            </a:r>
            <a:r>
              <a:rPr lang="pl-PL" sz="2800" b="1" dirty="0">
                <a:latin typeface="Bahnschrift Condensed" panose="020B0502040204020203" pitchFamily="34" charset="0"/>
              </a:rPr>
              <a:t>, 1898)</a:t>
            </a:r>
          </a:p>
        </p:txBody>
      </p:sp>
      <p:pic>
        <p:nvPicPr>
          <p:cNvPr id="19458" name="Picture 2" descr="E. G. White portrait (engraving master), c. 1875, M. A. Samuels, Oakland,  Cal.) | Ellen white, Portrait, Oakland">
            <a:extLst>
              <a:ext uri="{FF2B5EF4-FFF2-40B4-BE49-F238E27FC236}">
                <a16:creationId xmlns:a16="http://schemas.microsoft.com/office/drawing/2014/main" id="{8C4CBA67-3145-4072-AB94-3EA3205C4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t="7316" r="13160" b="9121"/>
          <a:stretch/>
        </p:blipFill>
        <p:spPr bwMode="auto">
          <a:xfrm flipH="1">
            <a:off x="8229597" y="491319"/>
            <a:ext cx="3521123" cy="47357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6E5CC145-C980-40FA-B99D-B662A97A3C26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4EFADDB9-C5F2-424D-B9D8-0CAEA6B93B84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CD4B0369-4433-4DD1-B3CC-A84A112353EA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1898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6BD69F3-9989-4ED8-80D2-D9D419556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12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505396"/>
            <a:ext cx="12192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 „Adwentyści dnia siódmego wierzą: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1. W boską Trójcę. Ta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Trójca składa się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z wiecznego Ojca (…) Pana Jezusa Chrystusa (…)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i Ducha Świętego, trzeciej osoby Bóstwa.”</a:t>
            </a:r>
          </a:p>
          <a:p>
            <a:pPr algn="ctr"/>
            <a:endParaRPr lang="pl-PL" sz="2800" b="1" dirty="0">
              <a:latin typeface="Bahnschrift Condensed" panose="020B0502040204020203" pitchFamily="34" charset="0"/>
            </a:endParaRPr>
          </a:p>
          <a:p>
            <a:pPr algn="ctr"/>
            <a:r>
              <a:rPr lang="pl-PL" sz="2800" b="1" dirty="0">
                <a:latin typeface="Bahnschrift Condensed" panose="020B0502040204020203" pitchFamily="34" charset="0"/>
              </a:rPr>
              <a:t>(Zbór Zasad Wiary opublikowany </a:t>
            </a:r>
            <a:r>
              <a:rPr lang="pl-PL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roku 1913 </a:t>
            </a:r>
          </a:p>
          <a:p>
            <a:pPr algn="ctr"/>
            <a:r>
              <a:rPr lang="pl-PL" sz="2800" b="1" dirty="0">
                <a:latin typeface="Bahnschrift Condensed" panose="020B0502040204020203" pitchFamily="34" charset="0"/>
              </a:rPr>
              <a:t>na łamach </a:t>
            </a:r>
            <a:r>
              <a:rPr lang="pl-PL" sz="2800" b="1" dirty="0" err="1">
                <a:latin typeface="Bahnschrift Condensed" panose="020B0502040204020203" pitchFamily="34" charset="0"/>
              </a:rPr>
              <a:t>Review</a:t>
            </a:r>
            <a:r>
              <a:rPr lang="pl-PL" sz="2800" b="1" dirty="0">
                <a:latin typeface="Bahnschrift Condensed" panose="020B0502040204020203" pitchFamily="34" charset="0"/>
              </a:rPr>
              <a:t> and Herald przez F. M. </a:t>
            </a:r>
            <a:r>
              <a:rPr lang="pl-PL" sz="2800" b="1" dirty="0" err="1">
                <a:latin typeface="Bahnschrift Condensed" panose="020B0502040204020203" pitchFamily="34" charset="0"/>
              </a:rPr>
              <a:t>Wilcox</a:t>
            </a:r>
            <a:r>
              <a:rPr lang="pl-PL" sz="2800" b="1" dirty="0">
                <a:latin typeface="Bahnschrift Condensed" panose="020B0502040204020203" pitchFamily="34" charset="0"/>
              </a:rPr>
              <a:t>)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E49B0427-35B3-4231-B4D0-7B1815D7C657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499A38CD-710D-42D7-A023-E52D411A0B51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3DABFEE2-88F6-47EB-AB60-1C634BE53179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1913</a:t>
              </a: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0BAAEE5C-FD5E-4E8D-9A38-9AAC87667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60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463332" y="1180771"/>
            <a:ext cx="727495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>
                <a:latin typeface="Bahnschrift Condensed" panose="020B0502040204020203" pitchFamily="34" charset="0"/>
              </a:rPr>
              <a:t>„Przy całym szacunku do nauki o trójcy doszedłem do wniosku, że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nie jest możliwe, bym uwierzył</a:t>
            </a:r>
            <a:r>
              <a:rPr lang="pl-PL" sz="4000" dirty="0">
                <a:latin typeface="Bahnschrift Condensed" panose="020B0502040204020203" pitchFamily="34" charset="0"/>
              </a:rPr>
              <a:t>, że Pan Jezus Chrystus, Syn Ojca, jest także Wszechmogącym Bogiem, Ojcem, </a:t>
            </a:r>
          </a:p>
          <a:p>
            <a:r>
              <a:rPr lang="pl-PL" sz="4000" dirty="0">
                <a:latin typeface="Bahnschrift Condensed" panose="020B0502040204020203" pitchFamily="34" charset="0"/>
              </a:rPr>
              <a:t>jedną i tą samą istotą.” </a:t>
            </a:r>
          </a:p>
          <a:p>
            <a:r>
              <a:rPr lang="pl-PL" sz="2800" b="1" dirty="0">
                <a:latin typeface="Bahnschrift Condensed" panose="020B0502040204020203" pitchFamily="34" charset="0"/>
              </a:rPr>
              <a:t>(wypowiedź Josepha Batesa z roku 1827)</a:t>
            </a:r>
            <a:endParaRPr lang="pl-PL" sz="4000" b="1" dirty="0">
              <a:latin typeface="Bahnschrift Condensed" panose="020B0502040204020203" pitchFamily="34" charset="0"/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19E3A372-B38E-40E1-B6B6-80DF32C7A668}"/>
              </a:ext>
            </a:extLst>
          </p:cNvPr>
          <p:cNvGrpSpPr/>
          <p:nvPr/>
        </p:nvGrpSpPr>
        <p:grpSpPr>
          <a:xfrm>
            <a:off x="0" y="6029090"/>
            <a:ext cx="1203158" cy="646332"/>
            <a:chOff x="0" y="5906875"/>
            <a:chExt cx="1203158" cy="646332"/>
          </a:xfrm>
        </p:grpSpPr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CE7A2C9C-3121-4306-AEB3-81380A7D140D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44AC5E34-E32D-452A-8971-EA6B9229C4B6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1827</a:t>
              </a:r>
            </a:p>
          </p:txBody>
        </p:sp>
      </p:grpSp>
      <p:pic>
        <p:nvPicPr>
          <p:cNvPr id="8" name="Picture 2" descr="Mission | Church Leaders Tour 276-Year-Old 'Center of Influence' in U.S.">
            <a:extLst>
              <a:ext uri="{FF2B5EF4-FFF2-40B4-BE49-F238E27FC236}">
                <a16:creationId xmlns:a16="http://schemas.microsoft.com/office/drawing/2014/main" id="{8B079117-F63F-4C74-9163-D8229813A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7" r="20441"/>
          <a:stretch/>
        </p:blipFill>
        <p:spPr bwMode="auto">
          <a:xfrm>
            <a:off x="7446632" y="340632"/>
            <a:ext cx="4445811" cy="54659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0C3AD5D-2EF7-4448-AD5A-0BE6C8F3E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7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95D80EF-6EC4-4EF6-A0CD-003E53ECBCE2}"/>
              </a:ext>
            </a:extLst>
          </p:cNvPr>
          <p:cNvSpPr txBox="1"/>
          <p:nvPr/>
        </p:nvSpPr>
        <p:spPr>
          <a:xfrm>
            <a:off x="637308" y="797510"/>
            <a:ext cx="121919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TRÓJCA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 ADWENTYŚCI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DNIA SIÓDMEGO</a:t>
            </a:r>
          </a:p>
          <a:p>
            <a:r>
              <a:rPr lang="pl-PL" sz="4800" b="1" dirty="0">
                <a:ln w="19050">
                  <a:noFill/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Zanik antytrynitaryzmowi (1915-1946)</a:t>
            </a:r>
          </a:p>
        </p:txBody>
      </p:sp>
      <p:pic>
        <p:nvPicPr>
          <p:cNvPr id="6" name="Picture 8" descr="Large Blog Image – The Three Angels Fellowship">
            <a:extLst>
              <a:ext uri="{FF2B5EF4-FFF2-40B4-BE49-F238E27FC236}">
                <a16:creationId xmlns:a16="http://schemas.microsoft.com/office/drawing/2014/main" id="{A8F94587-B556-495F-A66E-38840B0C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8" y="396327"/>
            <a:ext cx="4876800" cy="48768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C889DC4-4433-45EC-A69F-DF7BE8A81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84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612844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roku 1930</a:t>
            </a:r>
            <a:r>
              <a:rPr lang="pl-PL" sz="4000" dirty="0">
                <a:latin typeface="Bahnschrift Condensed" panose="020B0502040204020203" pitchFamily="34" charset="0"/>
              </a:rPr>
              <a:t>, odpowiadając na zapotrzebowanie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Wydziału Afrykań­skiego na „określenie tego, w co wierzą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Adwentyści”, które „pomoże urzędnikom rządowym i innym osobom lepiej zrozumieć nasze dzieło”, Zarząd Generalnej Konferencji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powołał komitet w celu przygotowania zbioru adwentystycznych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zasad wiary. Opublikowano je później w SDA Yearbook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1931 roku</a:t>
            </a:r>
            <a:r>
              <a:rPr lang="pl-PL" sz="4000" dirty="0">
                <a:latin typeface="Bahnschrift Condensed" panose="020B0502040204020203" pitchFamily="34" charset="0"/>
              </a:rPr>
              <a:t>.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Dru­gi punkt był poświęcony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„Bóstwu, czyli Trójcy”</a:t>
            </a:r>
            <a:r>
              <a:rPr lang="pl-PL" sz="4000" dirty="0">
                <a:latin typeface="Bahnschrift Condensed" panose="020B0502040204020203" pitchFamily="34" charset="0"/>
              </a:rPr>
              <a:t>,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pl-PL" sz="4000" dirty="0">
                <a:latin typeface="Bahnschrift Condensed" panose="020B0502040204020203" pitchFamily="34" charset="0"/>
              </a:rPr>
              <a:t>a trzeci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potwierdzał, że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,,Jezus Chrystus jest prawdziwym Bogiem”</a:t>
            </a:r>
            <a:r>
              <a:rPr lang="pl-PL" sz="4000" dirty="0">
                <a:latin typeface="Bahnschrift Condensed" panose="020B0502040204020203" pitchFamily="34" charset="0"/>
              </a:rPr>
              <a:t>,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co było niejako echem nicej­skiego wyznania wiary.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4E4AAC50-4962-4B95-906D-2AF1773A6766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746F0C70-F49C-4797-9C6D-3B1C17375A23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4C752F12-1492-433A-9083-E38E68634AC3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1931</a:t>
              </a: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CAC63224-DC98-4D55-8327-0608B6337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84395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roku 1946 </a:t>
            </a:r>
            <a:r>
              <a:rPr lang="pl-PL" sz="4000" dirty="0">
                <a:latin typeface="Bahnschrift Condensed" panose="020B0502040204020203" pitchFamily="34" charset="0"/>
              </a:rPr>
              <a:t>Zjazd Ge­neralnej Konferencji uchwalił go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jako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oficjalny dokument</a:t>
            </a:r>
            <a:r>
              <a:rPr lang="pl-PL" sz="4000" dirty="0">
                <a:latin typeface="Bahnschrift Condensed" panose="020B0502040204020203" pitchFamily="34" charset="0"/>
              </a:rPr>
              <a:t>, stwierdzając, że „żadna zmiana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tego zbioru Fundamentalnych Zasad Wia­ry, opublikowanego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 Prawie zborowym, nie może być dokonana w inny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sposób, jak tylko przez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Zjazd Generalnej Konferencji</a:t>
            </a:r>
            <a:r>
              <a:rPr lang="pl-PL" sz="4000" dirty="0">
                <a:latin typeface="Bahnschrift Condensed" panose="020B0502040204020203" pitchFamily="34" charset="0"/>
              </a:rPr>
              <a:t>.”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9636BC39-8750-45D5-AA82-0F1EA9BBB80A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611B2887-9160-4897-AD27-2C983D587BA8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4F970481-BC74-432E-8631-CB1A25D5199F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1946</a:t>
              </a: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8E6CD18F-59D2-4FEF-93DF-A4DC7BFDD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56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95D80EF-6EC4-4EF6-A0CD-003E53ECBCE2}"/>
              </a:ext>
            </a:extLst>
          </p:cNvPr>
          <p:cNvSpPr txBox="1"/>
          <p:nvPr/>
        </p:nvSpPr>
        <p:spPr>
          <a:xfrm>
            <a:off x="637308" y="797510"/>
            <a:ext cx="121919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TRÓJCA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 ADWENTYŚCI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DNIA SIÓDMEGO</a:t>
            </a:r>
          </a:p>
          <a:p>
            <a:r>
              <a:rPr lang="pl-PL" sz="4800" b="1" dirty="0">
                <a:ln w="19050">
                  <a:noFill/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Dominacja trynitaryzmu (od 1946 do dnia dzisiejszego)</a:t>
            </a:r>
          </a:p>
        </p:txBody>
      </p:sp>
      <p:pic>
        <p:nvPicPr>
          <p:cNvPr id="6" name="Picture 8" descr="Large Blog Image – The Three Angels Fellowship">
            <a:extLst>
              <a:ext uri="{FF2B5EF4-FFF2-40B4-BE49-F238E27FC236}">
                <a16:creationId xmlns:a16="http://schemas.microsoft.com/office/drawing/2014/main" id="{A8F94587-B556-495F-A66E-38840B0C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8" y="396327"/>
            <a:ext cx="4876800" cy="48768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B308152-84B4-4EA1-8C8C-8E233A6F8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84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920621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Od lat 50. XX wieku do wydania w 1971 roku </a:t>
            </a:r>
          </a:p>
          <a:p>
            <a:pPr algn="ctr"/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Movement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of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Destiny</a:t>
            </a:r>
            <a:r>
              <a:rPr lang="pl-PL" sz="4000" dirty="0">
                <a:latin typeface="Bahnschrift Condensed" panose="020B0502040204020203" pitchFamily="34" charset="0"/>
              </a:rPr>
              <a:t>, </a:t>
            </a:r>
            <a:r>
              <a:rPr lang="pl-PL" sz="4000" dirty="0" err="1">
                <a:latin typeface="Bahnschrift Condensed" panose="020B0502040204020203" pitchFamily="34" charset="0"/>
              </a:rPr>
              <a:t>Froom</a:t>
            </a:r>
            <a:r>
              <a:rPr lang="pl-PL" sz="4000" dirty="0">
                <a:latin typeface="Bahnschrift Condensed" panose="020B0502040204020203" pitchFamily="34" charset="0"/>
              </a:rPr>
              <a:t> był najbardziej znanym zwolennikiem trynitaryzmu wśród adwen­tystów dnia siódmego. Jego książka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The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Coming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of the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Comforter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pl-PL" sz="4000" dirty="0">
                <a:latin typeface="Bahnschrift Condensed" panose="020B0502040204020203" pitchFamily="34" charset="0"/>
              </a:rPr>
              <a:t>[Przyjście Pocieszyciela],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opublikowana po raz pierwszy w 1928 roku,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była dziełem bezprecedensowym wśród adwentystów </a:t>
            </a:r>
            <a:r>
              <a:rPr lang="pl-PL" sz="4000" dirty="0">
                <a:latin typeface="Bahnschrift Condensed" panose="020B0502040204020203" pitchFamily="34" charset="0"/>
              </a:rPr>
              <a:t>(z wyjątkiem kilku fragmentów w książkach </a:t>
            </a:r>
            <a:r>
              <a:rPr lang="pl-PL" sz="4000" dirty="0" err="1">
                <a:latin typeface="Bahnschrift Condensed" panose="020B0502040204020203" pitchFamily="34" charset="0"/>
              </a:rPr>
              <a:t>Ellen</a:t>
            </a:r>
            <a:r>
              <a:rPr lang="pl-PL" sz="4000" dirty="0">
                <a:latin typeface="Bahnschrift Condensed" panose="020B0502040204020203" pitchFamily="34" charset="0"/>
              </a:rPr>
              <a:t> White),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jeśli chodzi o systematyczny wykład osobowości Ducha Świętego i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trynitarnej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natu­ry Bóstwa.</a:t>
            </a:r>
            <a:endParaRPr lang="pl-PL" sz="28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3CF0507-E9B3-42A7-9175-ECF7693B1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99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84395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roku 1957 L.E.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Froom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opublikował dzieło </a:t>
            </a:r>
          </a:p>
          <a:p>
            <a:pPr algn="ctr"/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Questions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on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Doctrine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. </a:t>
            </a:r>
            <a:r>
              <a:rPr lang="pl-PL" sz="4000" dirty="0">
                <a:latin typeface="Bahnschrift Condensed" panose="020B0502040204020203" pitchFamily="34" charset="0"/>
              </a:rPr>
              <a:t>Książka ta wywołała burzę dyskusji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z powodu pewnych stwierdzeń w zakresie chrystologii i nauki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o pojednaniu. Zawarto w niej wyraźne­ potwierdzenie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wiary w „niebiańską Trójcę”.</a:t>
            </a:r>
            <a:endParaRPr lang="pl-PL" sz="28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CF820382-A9AC-4569-9B17-4EFABF618403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53E9C03A-FDC4-479F-9D04-66F79D7440F7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7CD13030-D79F-4482-8018-14B5A3B8B3F0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1957</a:t>
              </a: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B44B7055-58F6-4964-B631-E649FE58B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2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920621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 artykule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z roku 1972 </a:t>
            </a:r>
            <a:r>
              <a:rPr lang="pl-PL" sz="4000" dirty="0" err="1">
                <a:latin typeface="Bahnschrift Condensed" panose="020B0502040204020203" pitchFamily="34" charset="0"/>
              </a:rPr>
              <a:t>Raoul</a:t>
            </a:r>
            <a:r>
              <a:rPr lang="pl-PL" sz="4000" dirty="0">
                <a:latin typeface="Bahnschrift Condensed" panose="020B0502040204020203" pitchFamily="34" charset="0"/>
              </a:rPr>
              <a:t> </a:t>
            </a:r>
            <a:r>
              <a:rPr lang="pl-PL" sz="4000" dirty="0" err="1">
                <a:latin typeface="Bahnschrift Condensed" panose="020B0502040204020203" pitchFamily="34" charset="0"/>
              </a:rPr>
              <a:t>Dederen</a:t>
            </a:r>
            <a:r>
              <a:rPr lang="pl-PL" sz="4000" dirty="0">
                <a:latin typeface="Bahnschrift Condensed" panose="020B0502040204020203" pitchFamily="34" charset="0"/>
              </a:rPr>
              <a:t> wyłożył pokrótce naukę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o Bóstwie na podstawie Starego i Nowego Te­stamentu. Odrzucił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„spekulatywny pogląd na Trójcę” </a:t>
            </a:r>
            <a:r>
              <a:rPr lang="pl-PL" sz="4000" dirty="0">
                <a:latin typeface="Bahnschrift Condensed" panose="020B0502040204020203" pitchFamily="34" charset="0"/>
              </a:rPr>
              <a:t>posługujący się fi­lozoficzną terminologią, a opowiedział się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za przykładem apostołów</a:t>
            </a:r>
            <a:r>
              <a:rPr lang="pl-PL" sz="4000" dirty="0">
                <a:latin typeface="Bahnschrift Condensed" panose="020B0502040204020203" pitchFamily="34" charset="0"/>
              </a:rPr>
              <a:t>: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,,Odrzucając terminologię greckiej mitologii czy metafizyki,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wyrazili swoje przekonania w autentycznym </a:t>
            </a:r>
            <a:r>
              <a:rPr lang="pl-PL" sz="4000" dirty="0" err="1">
                <a:latin typeface="Bahnschrift Condensed" panose="020B0502040204020203" pitchFamily="34" charset="0"/>
              </a:rPr>
              <a:t>trynitarnym</a:t>
            </a:r>
            <a:r>
              <a:rPr lang="pl-PL" sz="4000" dirty="0">
                <a:latin typeface="Bahnschrift Condensed" panose="020B0502040204020203" pitchFamily="34" charset="0"/>
              </a:rPr>
              <a:t>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wyznaniu wiary, nauce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 jednym Bogu istniejącym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i działającym w trzech osobach</a:t>
            </a:r>
            <a:r>
              <a:rPr lang="pl-PL" sz="4000" dirty="0">
                <a:latin typeface="Bahnschrift Condensed" panose="020B0502040204020203" pitchFamily="34" charset="0"/>
              </a:rPr>
              <a:t>.”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AA015FD1-527F-4DF9-B689-9BB52A0DDF89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4FD439B2-1B8A-4CC3-B3D5-AFBD205C13DE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F1F7135B-8894-4F4F-9E8A-4237D3587165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1972</a:t>
              </a: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C2084FD3-12D4-48BB-B4AD-0A73EE35F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7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228397"/>
            <a:ext cx="1219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Kulminacyjnym punktem tej fazy doktrynalnego rozwoju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był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nowy zbiór adwentystycznych zasad wiary, uchwalony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1980 </a:t>
            </a:r>
            <a:r>
              <a:rPr lang="pl-PL" sz="4000" dirty="0">
                <a:latin typeface="Bahnschrift Condensed" panose="020B0502040204020203" pitchFamily="34" charset="0"/>
              </a:rPr>
              <a:t>roku przez Zjazd Generalnej Konferencji w Dallas.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Ten nowy zbiór dwudziestu siedmiu fun­damentalnych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zasad wiary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potwierdził naukę o Trójcy </a:t>
            </a:r>
            <a:r>
              <a:rPr lang="pl-PL" sz="4000" dirty="0">
                <a:latin typeface="Bahnschrift Condensed" panose="020B0502040204020203" pitchFamily="34" charset="0"/>
              </a:rPr>
              <a:t>przy pomocy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podobnej terminologii, jak zbiór z 1931 roku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uchwalony w 1946 roku.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87E7EB00-CDF4-46B5-83A9-4B2C66AFDCBB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57F94109-6017-486C-91F2-055C8928F17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6E51842B-E7F6-4B1C-BB2B-76787E928831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1980</a:t>
              </a: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D20BEC15-81D2-4F5C-81DF-5CCF0C749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65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612844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roku 1983 </a:t>
            </a:r>
            <a:r>
              <a:rPr lang="pl-PL" sz="4000" dirty="0" err="1">
                <a:latin typeface="Bahnschrift Condensed" panose="020B0502040204020203" pitchFamily="34" charset="0"/>
              </a:rPr>
              <a:t>Canale</a:t>
            </a:r>
            <a:r>
              <a:rPr lang="pl-PL" sz="4000" dirty="0">
                <a:latin typeface="Bahnschrift Condensed" panose="020B0502040204020203" pitchFamily="34" charset="0"/>
              </a:rPr>
              <a:t> przedstawił analizę i radykalną krytykę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założeń greckiej filozofii. Roz­prawa </a:t>
            </a:r>
            <a:r>
              <a:rPr lang="pl-PL" sz="4000" dirty="0" err="1">
                <a:latin typeface="Bahnschrift Condensed" panose="020B0502040204020203" pitchFamily="34" charset="0"/>
              </a:rPr>
              <a:t>Canale'a</a:t>
            </a:r>
            <a:r>
              <a:rPr lang="pl-PL" sz="4000" dirty="0">
                <a:latin typeface="Bahnschrift Condensed" panose="020B0502040204020203" pitchFamily="34" charset="0"/>
              </a:rPr>
              <a:t> zatytułowana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Criticism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of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Theological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Reason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pl-PL" sz="4000" dirty="0">
                <a:latin typeface="Bahnschrift Condensed" panose="020B0502040204020203" pitchFamily="34" charset="0"/>
              </a:rPr>
              <a:t>wykazała, że klasyczna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katolicka i protestancka teologia zaczerpnęła swoje podsta­wowe założenia w kwestii natury Boga, czasu i istnienia ze „źródeł”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do­starczonych przez arystotelesowską filozofię. </a:t>
            </a:r>
            <a:r>
              <a:rPr lang="pl-PL" sz="4000" dirty="0" err="1">
                <a:latin typeface="Bahnschrift Condensed" panose="020B0502040204020203" pitchFamily="34" charset="0"/>
              </a:rPr>
              <a:t>Canale</a:t>
            </a:r>
            <a:r>
              <a:rPr lang="pl-PL" sz="4000" dirty="0">
                <a:latin typeface="Bahnschrift Condensed" panose="020B0502040204020203" pitchFamily="34" charset="0"/>
              </a:rPr>
              <a:t> dowodził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także, że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teologia chrześcijańska, aby była prawdziwie biblijna,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musi czerpać swoje „pierw­szoplanowe założenia" z Pisma Świętego,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 nie filozofii greckiej.</a:t>
            </a:r>
            <a:endParaRPr lang="pl-PL" sz="28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6C32BA16-B119-4798-9945-FCAFCBAD9D9A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4" name="Dowolny kształt: kształt 3">
              <a:extLst>
                <a:ext uri="{FF2B5EF4-FFF2-40B4-BE49-F238E27FC236}">
                  <a16:creationId xmlns:a16="http://schemas.microsoft.com/office/drawing/2014/main" id="{55BCC8B1-E65C-4E9F-872E-3B39C649C63A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9EE3CB11-E3EC-4EE7-BCE5-EE1A53FEFCEA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1983</a:t>
              </a: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B776C564-0B94-49B0-BFD5-8B217B1A7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228397"/>
            <a:ext cx="1219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 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Handbook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of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Seventh-day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Adventist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Theology</a:t>
            </a:r>
            <a:r>
              <a:rPr lang="pl-PL" sz="4000" dirty="0">
                <a:latin typeface="Bahnschrift Condensed" panose="020B0502040204020203" pitchFamily="34" charset="0"/>
              </a:rPr>
              <a:t>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wydanym przez </a:t>
            </a:r>
            <a:r>
              <a:rPr lang="pl-PL" sz="4000" dirty="0" err="1">
                <a:latin typeface="Bahnschrift Condensed" panose="020B0502040204020203" pitchFamily="34" charset="0"/>
              </a:rPr>
              <a:t>Dederena</a:t>
            </a:r>
            <a:r>
              <a:rPr lang="pl-PL" sz="4000" dirty="0">
                <a:latin typeface="Bahnschrift Condensed" panose="020B0502040204020203" pitchFamily="34" charset="0"/>
              </a:rPr>
              <a:t>, znalazł się artykuł </a:t>
            </a:r>
            <a:r>
              <a:rPr lang="pl-PL" sz="4000" dirty="0" err="1">
                <a:latin typeface="Bahnschrift Condensed" panose="020B0502040204020203" pitchFamily="34" charset="0"/>
              </a:rPr>
              <a:t>Canale’a</a:t>
            </a:r>
            <a:r>
              <a:rPr lang="pl-PL" sz="4000" dirty="0">
                <a:latin typeface="Bahnschrift Condensed" panose="020B0502040204020203" pitchFamily="34" charset="0"/>
              </a:rPr>
              <a:t>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sumujący wnioski na temat doktryny Boga, jakie zebrał on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 swoich dotychczasowych pracach. W punktach artykułu </a:t>
            </a:r>
          </a:p>
          <a:p>
            <a:pPr algn="ctr"/>
            <a:r>
              <a:rPr lang="pl-PL" sz="4000" dirty="0" err="1">
                <a:latin typeface="Bahnschrift Condensed" panose="020B0502040204020203" pitchFamily="34" charset="0"/>
              </a:rPr>
              <a:t>Canale</a:t>
            </a:r>
            <a:r>
              <a:rPr lang="pl-PL" sz="4000" dirty="0">
                <a:latin typeface="Bahnschrift Condensed" panose="020B0502040204020203" pitchFamily="34" charset="0"/>
              </a:rPr>
              <a:t> wyraźnie różnicuje doktrynę Boga będącą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odzwierciedleniem założeń greckiej filozofii od nauki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o Bogu opartej na biblijnych dowodach.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2000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3F3ABF0F-3F75-42E7-8446-FDA91595A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2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463332" y="1180770"/>
            <a:ext cx="60602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jaki sposób Joseph Bates wyobrażał sobie Trójcę? </a:t>
            </a:r>
          </a:p>
          <a:p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Czy jego zrozumienie Trójcy zgodne było z tym, co faktycznie głosi ta nauka?</a:t>
            </a:r>
          </a:p>
          <a:p>
            <a:endParaRPr lang="pl-PL" sz="40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2" descr="Mission | Church Leaders Tour 276-Year-Old 'Center of Influence' in U.S.">
            <a:extLst>
              <a:ext uri="{FF2B5EF4-FFF2-40B4-BE49-F238E27FC236}">
                <a16:creationId xmlns:a16="http://schemas.microsoft.com/office/drawing/2014/main" id="{CFBC515A-3811-4ACB-B851-E4B1C332A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7" r="20441"/>
          <a:stretch/>
        </p:blipFill>
        <p:spPr bwMode="auto">
          <a:xfrm>
            <a:off x="7446632" y="340632"/>
            <a:ext cx="4445811" cy="54659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F67A071-45C3-4D25-A4AE-BE012F3E7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32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95D80EF-6EC4-4EF6-A0CD-003E53ECBCE2}"/>
              </a:ext>
            </a:extLst>
          </p:cNvPr>
          <p:cNvSpPr txBox="1"/>
          <p:nvPr/>
        </p:nvSpPr>
        <p:spPr>
          <a:xfrm>
            <a:off x="898565" y="242339"/>
            <a:ext cx="1219199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ROLA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E.G. WHITE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W DEBACIE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O TRÓJCY</a:t>
            </a:r>
          </a:p>
        </p:txBody>
      </p:sp>
      <p:pic>
        <p:nvPicPr>
          <p:cNvPr id="5" name="Picture 2" descr="E. G. White portrait (engraving master), c. 1875, M. A. Samuels, Oakland,  Cal.) | Ellen white, Portrait, Oakland">
            <a:extLst>
              <a:ext uri="{FF2B5EF4-FFF2-40B4-BE49-F238E27FC236}">
                <a16:creationId xmlns:a16="http://schemas.microsoft.com/office/drawing/2014/main" id="{0E299F3D-1A5C-4BE2-93B4-B9A5A240A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t="10835" r="14053" b="25190"/>
          <a:stretch/>
        </p:blipFill>
        <p:spPr bwMode="auto">
          <a:xfrm flipH="1">
            <a:off x="7001990" y="797879"/>
            <a:ext cx="4291445" cy="4478471"/>
          </a:xfrm>
          <a:prstGeom prst="ellipse">
            <a:avLst/>
          </a:prstGeom>
          <a:ln w="190500" cap="rnd">
            <a:solidFill>
              <a:srgbClr val="162745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73B9288-ACD8-4555-ABD9-5C94CD3B3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1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536174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Zarówno</a:t>
            </a:r>
            <a:r>
              <a:rPr lang="pl-PL" sz="4000" dirty="0">
                <a:latin typeface="Bahnschrift Condensed" panose="020B0502040204020203" pitchFamily="34" charset="0"/>
              </a:rPr>
              <a:t> wielu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TRYNITARZY, jak i ANTYTRYNITARZY podziela pogląd,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że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Ellen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White nie zmieniła swoich poglądów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- innymi słowy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albo</a:t>
            </a:r>
            <a:r>
              <a:rPr lang="pl-PL" sz="4000" dirty="0">
                <a:latin typeface="Bahnschrift Condensed" panose="020B0502040204020203" pitchFamily="34" charset="0"/>
              </a:rPr>
              <a:t> nigdy nie wyznawała trynitaryzmu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albo</a:t>
            </a:r>
            <a:r>
              <a:rPr lang="pl-PL" sz="4000" dirty="0">
                <a:latin typeface="Bahnschrift Condensed" panose="020B0502040204020203" pitchFamily="34" charset="0"/>
              </a:rPr>
              <a:t> zawsze go wyzna­wała.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43A56C8-C2FE-4859-9D13-B44722EA2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846161" y="612844"/>
            <a:ext cx="113458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ANTYTRYNITARZE</a:t>
            </a:r>
            <a:r>
              <a:rPr lang="pl-PL" sz="4000" dirty="0">
                <a:latin typeface="Bahnschrift Condensed" panose="020B0502040204020203" pitchFamily="34" charset="0"/>
              </a:rPr>
              <a:t> dowodzą, że: 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 err="1">
                <a:latin typeface="Bahnschrift Condensed" panose="020B0502040204020203" pitchFamily="34" charset="0"/>
              </a:rPr>
              <a:t>Ellen</a:t>
            </a:r>
            <a:r>
              <a:rPr lang="pl-PL" sz="4000" dirty="0">
                <a:latin typeface="Bahnschrift Condensed" panose="020B0502040204020203" pitchFamily="34" charset="0"/>
              </a:rPr>
              <a:t> White nigdy nie poprawiała </a:t>
            </a:r>
            <a:r>
              <a:rPr lang="pl-PL" sz="4000" dirty="0" err="1">
                <a:latin typeface="Bahnschrift Condensed" panose="020B0502040204020203" pitchFamily="34" charset="0"/>
              </a:rPr>
              <a:t>nietrynitarnych</a:t>
            </a:r>
            <a:r>
              <a:rPr lang="pl-PL" sz="4000" dirty="0">
                <a:latin typeface="Bahnschrift Condensed" panose="020B0502040204020203" pitchFamily="34" charset="0"/>
              </a:rPr>
              <a:t> wierzeń swoich współpracowników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>
                <a:latin typeface="Bahnschrift Condensed" panose="020B0502040204020203" pitchFamily="34" charset="0"/>
              </a:rPr>
              <a:t>powinniśmy patrzeć na rzekome dowody try­nitaryzmu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w jej późniejszych pismach przez pryzmat jej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wcześniejszych </a:t>
            </a:r>
            <a:r>
              <a:rPr lang="pl-PL" sz="4000" dirty="0" err="1">
                <a:latin typeface="Bahnschrift Condensed" panose="020B0502040204020203" pitchFamily="34" charset="0"/>
              </a:rPr>
              <a:t>nietrynitarnych</a:t>
            </a:r>
            <a:r>
              <a:rPr lang="pl-PL" sz="4000" dirty="0">
                <a:latin typeface="Bahnschrift Condensed" panose="020B0502040204020203" pitchFamily="34" charset="0"/>
              </a:rPr>
              <a:t> wypowiedzi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dirty="0">
                <a:latin typeface="Bahnschrift Condensed" panose="020B0502040204020203" pitchFamily="34" charset="0"/>
              </a:rPr>
              <a:t>niektóre z jej bezpośrednich wypowiedzi o Bogu w „trzech osobach” należy przypisać nieszczęśliwemu wpływowi niektó­rych z jej współpracowników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904664-0386-45CE-BDAA-74A567D73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76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-1" y="1536174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,,Ludzie (…) spirytualizują istnienie Ojca i Syna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jako dwóch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odrębnych, rzeczywistych, widzialnych osób.</a:t>
            </a:r>
            <a:r>
              <a:rPr lang="pl-PL" sz="4000" dirty="0">
                <a:latin typeface="Bahnschrift Condensed" panose="020B0502040204020203" pitchFamily="34" charset="0"/>
              </a:rPr>
              <a:t> (...) Sposób,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w jaki spirytualiści (...) pozbywają się czy zapierają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jedynego Pana, Boga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i</a:t>
            </a:r>
            <a:r>
              <a:rPr lang="pl-PL" sz="4000" dirty="0">
                <a:latin typeface="Bahnschrift Condensed" panose="020B0502040204020203" pitchFamily="34" charset="0"/>
              </a:rPr>
              <a:t> naszego Pana Jezusa Chrystusa,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polega przede wszystkim na korzysta­niu ze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starych,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niebiblijnych,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trynitarnych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wyznań wiary.” </a:t>
            </a:r>
            <a:r>
              <a:rPr lang="pl-PL" sz="3200" b="1" dirty="0">
                <a:latin typeface="Bahnschrift Condensed" panose="020B0502040204020203" pitchFamily="34" charset="0"/>
              </a:rPr>
              <a:t>– Jakub White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1846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C97F2380-6BE4-447C-B9DA-AB4EBCA20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0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2151727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,,Często widziałam Jezusa w Jego pięk­nie jako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osobę</a:t>
            </a:r>
            <a:r>
              <a:rPr lang="pl-PL" sz="4000" dirty="0">
                <a:latin typeface="Bahnschrift Condensed" panose="020B0502040204020203" pitchFamily="34" charset="0"/>
              </a:rPr>
              <a:t>.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Zapytałam Go, czy Jego Ojciec jest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osobą</a:t>
            </a:r>
            <a:r>
              <a:rPr lang="pl-PL" sz="4000" dirty="0">
                <a:latin typeface="Bahnschrift Condensed" panose="020B0502040204020203" pitchFamily="34" charset="0"/>
              </a:rPr>
              <a:t>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i czy ma postać jak Jezus. Wtedy Jezus odpowiedział: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«Ja jestem dokładnym obrazem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osoby</a:t>
            </a:r>
            <a:r>
              <a:rPr lang="pl-PL" sz="4000" dirty="0">
                <a:latin typeface="Bahnschrift Condensed" panose="020B0502040204020203" pitchFamily="34" charset="0"/>
              </a:rPr>
              <a:t> Mojego Ojca».”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1850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0F158A87-0628-4135-8F16-432B17CA2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71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-1" y="1536174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roku 1858 </a:t>
            </a:r>
            <a:r>
              <a:rPr lang="pl-PL" sz="4000" dirty="0">
                <a:latin typeface="Bahnschrift Condensed" panose="020B0502040204020203" pitchFamily="34" charset="0"/>
              </a:rPr>
              <a:t>ukazał się pierwszy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tom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Spiritual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Gifts</a:t>
            </a:r>
            <a:r>
              <a:rPr lang="pl-PL" sz="4000" dirty="0">
                <a:latin typeface="Bahnschrift Condensed" panose="020B0502040204020203" pitchFamily="34" charset="0"/>
              </a:rPr>
              <a:t>.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Wiara E. G. White w Ducha Świętego jest nie­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kwestionowana, jako że łączy ona Ojca, Syna i Ducha Świętego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w sprawoz­daniu chrztu Chrystusa. Jednak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nie wspomina Ducha Świętego</a:t>
            </a:r>
            <a:r>
              <a:rPr lang="pl-PL" sz="4000" dirty="0">
                <a:latin typeface="Bahnschrift Condensed" panose="020B0502040204020203" pitchFamily="34" charset="0"/>
              </a:rPr>
              <a:t> w związku z boskimi naradami dotyczącymi stworzenia świata i planu zbawienia.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1858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B28DD09A-D349-4F5F-A6CA-C39720A4B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8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84395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roku 1869 </a:t>
            </a:r>
            <a:r>
              <a:rPr lang="pl-PL" sz="4000" dirty="0">
                <a:latin typeface="Bahnschrift Condensed" panose="020B0502040204020203" pitchFamily="34" charset="0"/>
              </a:rPr>
              <a:t>ma skutek pogłębiającego się zrozumienia,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wspieranego przez otrzymywane wi­zje,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E. G. White znacznie wyprzedziła poglądy swoich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współpracowników, oświad­czając,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że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Chrystus jest równy Bogu</a:t>
            </a:r>
            <a:r>
              <a:rPr lang="pl-PL" sz="4000" dirty="0">
                <a:latin typeface="Bahnschrift Condensed" panose="020B0502040204020203" pitchFamily="34" charset="0"/>
              </a:rPr>
              <a:t>.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1869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75AF6FAF-D42F-47B8-A2E6-5CAD99186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9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-1" y="1228397"/>
            <a:ext cx="1219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roku 1872 </a:t>
            </a:r>
            <a:r>
              <a:rPr lang="pl-PL" sz="4000" dirty="0" err="1">
                <a:latin typeface="Bahnschrift Condensed" panose="020B0502040204020203" pitchFamily="34" charset="0"/>
              </a:rPr>
              <a:t>Ellen</a:t>
            </a:r>
            <a:r>
              <a:rPr lang="pl-PL" sz="4000" dirty="0">
                <a:latin typeface="Bahnschrift Condensed" panose="020B0502040204020203" pitchFamily="34" charset="0"/>
              </a:rPr>
              <a:t> White przeciwstawiła aniołom,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którzy „są istotami stworzonymi”, Chrystusa, który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„miał moc złożyć swe życie i wziąć je z powrotem”</a:t>
            </a:r>
            <a:r>
              <a:rPr lang="pl-PL" sz="4000" dirty="0">
                <a:latin typeface="Bahnschrift Condensed" panose="020B0502040204020203" pitchFamily="34" charset="0"/>
              </a:rPr>
              <a:t>, wykazując w ten sposób,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że Chrystus nie jest stworzony. Po raz kolejny wyprzedziła swoich współpracowników. </a:t>
            </a:r>
            <a:r>
              <a:rPr lang="pl-PL" sz="4000" dirty="0" err="1">
                <a:latin typeface="Bahnschrift Condensed" panose="020B0502040204020203" pitchFamily="34" charset="0"/>
              </a:rPr>
              <a:t>Uriah</a:t>
            </a:r>
            <a:r>
              <a:rPr lang="pl-PL" sz="4000" dirty="0">
                <a:latin typeface="Bahnschrift Condensed" panose="020B0502040204020203" pitchFamily="34" charset="0"/>
              </a:rPr>
              <a:t> </a:t>
            </a:r>
            <a:r>
              <a:rPr lang="pl-PL" sz="4000" dirty="0" err="1">
                <a:latin typeface="Bahnschrift Condensed" panose="020B0502040204020203" pitchFamily="34" charset="0"/>
              </a:rPr>
              <a:t>Smith</a:t>
            </a:r>
            <a:r>
              <a:rPr lang="pl-PL" sz="4000" dirty="0">
                <a:latin typeface="Bahnschrift Condensed" panose="020B0502040204020203" pitchFamily="34" charset="0"/>
              </a:rPr>
              <a:t>, który opu­blikował swój pogląd,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że Chrystus jest pierwszą stworzoną istotą,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osta­tecznie porzucił to stanowisko.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1872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85EB3591-447E-4F40-BDC5-302C96278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88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-1" y="184395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roku 1878 </a:t>
            </a:r>
            <a:r>
              <a:rPr lang="pl-PL" sz="4000" dirty="0" err="1">
                <a:latin typeface="Bahnschrift Condensed" panose="020B0502040204020203" pitchFamily="34" charset="0"/>
              </a:rPr>
              <a:t>Ellen</a:t>
            </a:r>
            <a:r>
              <a:rPr lang="pl-PL" sz="4000" dirty="0">
                <a:latin typeface="Bahnschrift Condensed" panose="020B0502040204020203" pitchFamily="34" charset="0"/>
              </a:rPr>
              <a:t> White napisała,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że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„Chrystus jest wiecznym Synem Bożym”.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 swym wiecznym </a:t>
            </a:r>
            <a:r>
              <a:rPr lang="pl-PL" sz="4000" dirty="0" err="1">
                <a:latin typeface="Bahnschrift Condensed" panose="020B0502040204020203" pitchFamily="34" charset="0"/>
              </a:rPr>
              <a:t>praistnieniu</a:t>
            </a:r>
            <a:r>
              <a:rPr lang="pl-PL" sz="4000" dirty="0">
                <a:latin typeface="Bahnschrift Condensed" panose="020B0502040204020203" pitchFamily="34" charset="0"/>
              </a:rPr>
              <a:t>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nie był On Synem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tym samym znaczeniu, w jakim był nim po swych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ludzkich narodzinach.</a:t>
            </a:r>
            <a:endParaRPr lang="pl-PL" sz="28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1878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92AA31C9-0D2F-40AF-B7CE-00FD2C181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72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920621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,,W swojej inkarnacji otrzymał On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nowym sensie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tytuł Syna Bożego. Anioł powiedział Marii: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«Moc Najwyższego zacieni cię. Dlatego też to, co się narodzi,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będzie święte i będzie nazwane Synem Bożym».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Będąc Synem człowieka, stał się On Synem Bożym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nowym sensie</a:t>
            </a:r>
            <a:r>
              <a:rPr lang="pl-PL" sz="4000" dirty="0">
                <a:latin typeface="Bahnschrift Condensed" panose="020B0502040204020203" pitchFamily="34" charset="0"/>
              </a:rPr>
              <a:t>. Takim był w na­szym świecie - Synem Bożym,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a jednak przez narodzenie zjednoczonym z ludzkością.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Od wieczności </a:t>
            </a:r>
            <a:r>
              <a:rPr lang="pl-PL" sz="4000" dirty="0">
                <a:latin typeface="Bahnschrift Condensed" panose="020B0502040204020203" pitchFamily="34" charset="0"/>
              </a:rPr>
              <a:t>Chrystus był zjednoczony z Ojcem."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1FFD74B-6860-4B4B-8391-164A9421F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0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ssetsnffrgf-a.akamaihd.net/assets/m/502012486/univ/art/502012486_univ_lsr_xl.jpg">
            <a:extLst>
              <a:ext uri="{FF2B5EF4-FFF2-40B4-BE49-F238E27FC236}">
                <a16:creationId xmlns:a16="http://schemas.microsoft.com/office/drawing/2014/main" id="{126E934A-F4C8-4EF6-9F64-45DA4B920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/>
          <a:stretch/>
        </p:blipFill>
        <p:spPr bwMode="auto">
          <a:xfrm>
            <a:off x="0" y="0"/>
            <a:ext cx="10172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9CD385D4-4BD4-455F-A275-E83473565B41}"/>
              </a:ext>
            </a:extLst>
          </p:cNvPr>
          <p:cNvSpPr/>
          <p:nvPr/>
        </p:nvSpPr>
        <p:spPr>
          <a:xfrm>
            <a:off x="6381750" y="-1600200"/>
            <a:ext cx="7565843" cy="10401300"/>
          </a:xfrm>
          <a:prstGeom prst="roundRect">
            <a:avLst/>
          </a:prstGeom>
          <a:solidFill>
            <a:srgbClr val="292929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2" descr="Mission | Church Leaders Tour 276-Year-Old 'Center of Influence' in U.S.">
            <a:extLst>
              <a:ext uri="{FF2B5EF4-FFF2-40B4-BE49-F238E27FC236}">
                <a16:creationId xmlns:a16="http://schemas.microsoft.com/office/drawing/2014/main" id="{CFBC515A-3811-4ACB-B851-E4B1C332A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7" r="20441"/>
          <a:stretch/>
        </p:blipFill>
        <p:spPr bwMode="auto">
          <a:xfrm>
            <a:off x="7161624" y="696036"/>
            <a:ext cx="4445811" cy="54659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FED8C4A-C99D-47F5-A3CA-A0061EF8A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305068"/>
            <a:ext cx="1219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Jednym z argumentów twierdzenia, że Chrystus stał się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Synem Bo­żym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„w nowym sensie”</a:t>
            </a:r>
            <a:r>
              <a:rPr lang="pl-PL" sz="4000" dirty="0">
                <a:latin typeface="Bahnschrift Condensed" panose="020B0502040204020203" pitchFamily="34" charset="0"/>
              </a:rPr>
              <a:t>,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pl-PL" sz="4000" dirty="0">
                <a:latin typeface="Bahnschrift Condensed" panose="020B0502040204020203" pitchFamily="34" charset="0"/>
              </a:rPr>
              <a:t>może być fakt, że wraz ze swym ludzkim naro­dzeniem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po raz pierwszy stał się Synem w sensie posiadania początku.</a:t>
            </a:r>
            <a:r>
              <a:rPr lang="pl-PL" sz="4000" dirty="0">
                <a:latin typeface="Bahnschrift Condensed" panose="020B0502040204020203" pitchFamily="34" charset="0"/>
              </a:rPr>
              <a:t> Synostwo w Jego </a:t>
            </a:r>
            <a:r>
              <a:rPr lang="pl-PL" sz="4000" dirty="0" err="1">
                <a:latin typeface="Bahnschrift Condensed" panose="020B0502040204020203" pitchFamily="34" charset="0"/>
              </a:rPr>
              <a:t>praistnieniu</a:t>
            </a:r>
            <a:r>
              <a:rPr lang="pl-PL" sz="4000" dirty="0">
                <a:latin typeface="Bahnschrift Condensed" panose="020B0502040204020203" pitchFamily="34" charset="0"/>
              </a:rPr>
              <a:t> oznaczało, że miał On naturę identyczną z naturą Ojca, a także pozostawał z Nim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w jedności i bliskiej więzi,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ale nie oznaczało ani początku, ani pochodzenia od Ojca czy też zależności, jaka cechuje ludzkie dzieci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stosunku do ich rodziców. </a:t>
            </a:r>
            <a:r>
              <a:rPr lang="pl-PL" sz="4000" dirty="0">
                <a:latin typeface="Bahnschrift Condensed" panose="020B0502040204020203" pitchFamily="34" charset="0"/>
              </a:rPr>
              <a:t>Związek syna podległego ojcu był najwyraźniej częścią tego, czego Jezus doświadczył po raz pierwszy, kiedy jako człowiek stał się Synem Bożym „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nowym sen­sie”</a:t>
            </a:r>
            <a:r>
              <a:rPr lang="pl-PL" sz="4000" dirty="0">
                <a:latin typeface="Bahnschrift Condensed" panose="020B0502040204020203" pitchFamily="34" charset="0"/>
              </a:rPr>
              <a:t>.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endParaRPr lang="pl-PL" sz="28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2ABC641-2C91-4AF3-9C4F-307777BD1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0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-1" y="1228397"/>
            <a:ext cx="1219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„Jeżeli ludzie nie uznają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świadectwa natchnionego Pisma Świętego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dotyczącego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boskości Chrystusa</a:t>
            </a:r>
            <a:r>
              <a:rPr lang="pl-PL" sz="4000" dirty="0">
                <a:latin typeface="Bahnschrift Condensed" panose="020B0502040204020203" pitchFamily="34" charset="0"/>
              </a:rPr>
              <a:t>, daremna jest z nimi dyskusja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na ten temat, ponieważ nawet najwyraźniejszy dowód nie przekona ich. [zob. 1 Kor 2:14] Kto przyjął ten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błąd</a:t>
            </a:r>
            <a:r>
              <a:rPr lang="pl-PL" sz="4000" dirty="0">
                <a:latin typeface="Bahnschrift Condensed" panose="020B0502040204020203" pitchFamily="34" charset="0"/>
              </a:rPr>
              <a:t>, nie może właściwie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pojąć charakteru i misji Chrystusa, ani wielkiego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Bożego planu zbawienia ludzkości.”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1888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7DE2163C-C3C7-4087-AE68-7EC61825D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46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-1" y="1536174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Chrystus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„tworzył jedność z Wiecznym Ojcem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- jedność pod względem natury, charakteru oraz celu”</a:t>
            </a:r>
            <a:r>
              <a:rPr lang="pl-PL" sz="4000" dirty="0">
                <a:latin typeface="Bahnschrift Condensed" panose="020B0502040204020203" pitchFamily="34" charset="0"/>
              </a:rPr>
              <a:t>,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,,wraz ze swym Ojcem był najwyższym w niebie pod względem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władzy i autorytetu”</a:t>
            </a:r>
            <a:r>
              <a:rPr lang="pl-PL" sz="4000" dirty="0">
                <a:latin typeface="Bahnschrift Condensed" panose="020B0502040204020203" pitchFamily="34" charset="0"/>
              </a:rPr>
              <a:t>,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pl-PL" sz="4000" dirty="0">
                <a:latin typeface="Bahnschrift Condensed" panose="020B0502040204020203" pitchFamily="34" charset="0"/>
              </a:rPr>
              <a:t>jednak co do osoby, Chrystus był „odrębny"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od Ojca.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,,Pan Jezus Chrystus (...) istniał od wieczności jako odrębna osoba, będąc jedno z Ojcem.”</a:t>
            </a:r>
            <a:endParaRPr lang="pl-PL" sz="28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1888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B6B49546-7520-422A-9DEC-2E73054DA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2459504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1890 - Chrystus jest samoistny.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Jego boskość nie jest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wywiedziona od </a:t>
            </a:r>
            <a:r>
              <a:rPr lang="pl-PL" sz="4000" dirty="0">
                <a:latin typeface="Bahnschrift Condensed" panose="020B0502040204020203" pitchFamily="34" charset="0"/>
              </a:rPr>
              <a:t>Ojca.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1897 - Duch Święty jest trzecią osobą Bóstwa.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5500051"/>
            <a:ext cx="1203158" cy="1200330"/>
            <a:chOff x="0" y="5906875"/>
            <a:chExt cx="1203158" cy="660055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6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1890</a:t>
              </a:r>
            </a:p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1897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DB389E4F-1362-478D-A2DB-8BA4B380B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8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84395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Rok 1898 - wydanie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The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Desire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of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Ages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(w </a:t>
            </a:r>
            <a:r>
              <a:rPr lang="pl-PL" sz="4000" dirty="0" err="1">
                <a:latin typeface="Bahnschrift Condensed" panose="020B0502040204020203" pitchFamily="34" charset="0"/>
              </a:rPr>
              <a:t>jezyku</a:t>
            </a:r>
            <a:r>
              <a:rPr lang="pl-PL" sz="4000" dirty="0">
                <a:latin typeface="Bahnschrift Condensed" panose="020B0502040204020203" pitchFamily="34" charset="0"/>
              </a:rPr>
              <a:t> polskim „Życie Jezusa)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„W Chrystusie tkwi życie prawdziwe,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nie zapożyczone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ani też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nie dzie­dziczone</a:t>
            </a:r>
            <a:r>
              <a:rPr lang="pl-PL" sz="4000" dirty="0">
                <a:latin typeface="Bahnschrift Condensed" panose="020B0502040204020203" pitchFamily="34" charset="0"/>
              </a:rPr>
              <a:t>.”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Duch Święty jest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„trzecią osobą Bóstwa”</a:t>
            </a:r>
            <a:r>
              <a:rPr lang="pl-PL" sz="4000" dirty="0">
                <a:latin typeface="Bahnschrift Condensed" panose="020B0502040204020203" pitchFamily="34" charset="0"/>
              </a:rPr>
              <a:t>.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6029090"/>
            <a:ext cx="1203158" cy="646332"/>
            <a:chOff x="0" y="5906875"/>
            <a:chExt cx="1203158" cy="64633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1898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BECE3C2C-DC1C-4EE6-B5DA-FABB2620C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27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536174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1901, 1905 W odniesieniu do Trójcy E. G. White używa określeń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Trzy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„wieczne niebiańskie dostojeństwa”,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,,trzy najwyż­sze moce w niebie”,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,,trzy żywe osoby niebiańskiego trio”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- Ojciec, Syn i Duch Święty -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są jedno w </a:t>
            </a:r>
            <a:r>
              <a:rPr lang="pl-PL" sz="4000" dirty="0">
                <a:latin typeface="Bahnschrift Condensed" panose="020B0502040204020203" pitchFamily="34" charset="0"/>
              </a:rPr>
              <a:t>naturze,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charakterze i zamierzeniach,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ale nie w osobie</a:t>
            </a:r>
            <a:r>
              <a:rPr lang="pl-PL" sz="4000" dirty="0">
                <a:latin typeface="Bahnschrift Condensed" panose="020B0502040204020203" pitchFamily="34" charset="0"/>
              </a:rPr>
              <a:t>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6C03F26-FA8F-4AC2-87D4-F4F81BCE46A7}"/>
              </a:ext>
            </a:extLst>
          </p:cNvPr>
          <p:cNvGrpSpPr/>
          <p:nvPr/>
        </p:nvGrpSpPr>
        <p:grpSpPr>
          <a:xfrm flipH="1">
            <a:off x="10988842" y="5500051"/>
            <a:ext cx="1203158" cy="1200330"/>
            <a:chOff x="0" y="5906875"/>
            <a:chExt cx="1203158" cy="660055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5F9CEDB9-2F68-4CE8-8008-83A74E3E1A96}"/>
                </a:ext>
              </a:extLst>
            </p:cNvPr>
            <p:cNvSpPr/>
            <p:nvPr/>
          </p:nvSpPr>
          <p:spPr>
            <a:xfrm>
              <a:off x="0" y="5906876"/>
              <a:ext cx="1203158" cy="646331"/>
            </a:xfrm>
            <a:custGeom>
              <a:avLst/>
              <a:gdLst>
                <a:gd name="connsiteX0" fmla="*/ 0 w 1203158"/>
                <a:gd name="connsiteY0" fmla="*/ 0 h 954498"/>
                <a:gd name="connsiteX1" fmla="*/ 1044072 w 1203158"/>
                <a:gd name="connsiteY1" fmla="*/ 0 h 954498"/>
                <a:gd name="connsiteX2" fmla="*/ 1203158 w 1203158"/>
                <a:gd name="connsiteY2" fmla="*/ 159086 h 954498"/>
                <a:gd name="connsiteX3" fmla="*/ 1203158 w 1203158"/>
                <a:gd name="connsiteY3" fmla="*/ 795412 h 954498"/>
                <a:gd name="connsiteX4" fmla="*/ 1044072 w 1203158"/>
                <a:gd name="connsiteY4" fmla="*/ 954498 h 954498"/>
                <a:gd name="connsiteX5" fmla="*/ 0 w 1203158"/>
                <a:gd name="connsiteY5" fmla="*/ 954498 h 954498"/>
                <a:gd name="connsiteX6" fmla="*/ 0 w 1203158"/>
                <a:gd name="connsiteY6" fmla="*/ 0 h 95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3158" h="954498">
                  <a:moveTo>
                    <a:pt x="0" y="0"/>
                  </a:moveTo>
                  <a:lnTo>
                    <a:pt x="1044072" y="0"/>
                  </a:lnTo>
                  <a:cubicBezTo>
                    <a:pt x="1131933" y="0"/>
                    <a:pt x="1203158" y="71225"/>
                    <a:pt x="1203158" y="159086"/>
                  </a:cubicBezTo>
                  <a:lnTo>
                    <a:pt x="1203158" y="795412"/>
                  </a:lnTo>
                  <a:cubicBezTo>
                    <a:pt x="1203158" y="883273"/>
                    <a:pt x="1131933" y="954498"/>
                    <a:pt x="1044072" y="954498"/>
                  </a:cubicBezTo>
                  <a:lnTo>
                    <a:pt x="0" y="95449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D85B5026-C287-46AC-936E-D9B8310D3545}"/>
                </a:ext>
              </a:extLst>
            </p:cNvPr>
            <p:cNvSpPr txBox="1"/>
            <p:nvPr/>
          </p:nvSpPr>
          <p:spPr>
            <a:xfrm>
              <a:off x="1" y="5906875"/>
              <a:ext cx="1203157" cy="66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1901</a:t>
              </a:r>
            </a:p>
            <a:p>
              <a:pPr algn="ctr"/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1905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57B092E0-6F13-4869-ADBB-1BD4C7855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9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305068"/>
            <a:ext cx="1219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To następstwo koncepcji wyraźnie wykazuje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postęp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od prostoty do złożoności</a:t>
            </a:r>
            <a:r>
              <a:rPr lang="pl-PL" sz="4000" dirty="0">
                <a:latin typeface="Bahnschrift Condensed" panose="020B0502040204020203" pitchFamily="34" charset="0"/>
              </a:rPr>
              <a:t>, objawiając rozwój zrozumienia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E. G. White i zmianę jej poglądów w miarę otrzymywania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przez nią dodatkowego światła, podobny do tego,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jaki wystę­puje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Nowym Testamencie</a:t>
            </a:r>
            <a:r>
              <a:rPr lang="pl-PL" sz="4000" dirty="0">
                <a:latin typeface="Bahnschrift Condensed" panose="020B0502040204020203" pitchFamily="34" charset="0"/>
              </a:rPr>
              <a:t>.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 ewangeliach pierwszym wyzwaniem było przekonanie uczniów,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że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Chrystus jest jedno z Ojcem</a:t>
            </a:r>
            <a:r>
              <a:rPr lang="pl-PL" sz="4000" dirty="0">
                <a:latin typeface="Bahnschrift Condensed" panose="020B0502040204020203" pitchFamily="34" charset="0"/>
              </a:rPr>
              <a:t>. Kiedy zrozu­mienie uczniów od monoteizmu rozszerzyło się do zaakceptowania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„jed­nego Boga" </a:t>
            </a:r>
            <a:b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dwóch boskich osobach</a:t>
            </a:r>
            <a:r>
              <a:rPr lang="pl-PL" sz="4000" dirty="0">
                <a:latin typeface="Bahnschrift Condensed" panose="020B0502040204020203" pitchFamily="34" charset="0"/>
              </a:rPr>
              <a:t>, było stosunkowo łatwo poprowa­dzić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ich do uznania Ducha Świętego jako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trzeciej boskiej osoby</a:t>
            </a:r>
            <a:r>
              <a:rPr lang="pl-PL" sz="4000" dirty="0">
                <a:latin typeface="Bahnschrift Condensed" panose="020B0502040204020203" pitchFamily="34" charset="0"/>
              </a:rPr>
              <a:t>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D6BBB94-73C3-4E1D-88F7-264529D0E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68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920621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Koncepcja Bóstwa </a:t>
            </a:r>
            <a:r>
              <a:rPr lang="pl-PL" sz="4000" dirty="0">
                <a:latin typeface="Bahnschrift Condensed" panose="020B0502040204020203" pitchFamily="34" charset="0"/>
              </a:rPr>
              <a:t>w zrozumieniu </a:t>
            </a:r>
            <a:r>
              <a:rPr lang="pl-PL" sz="4000" dirty="0" err="1">
                <a:latin typeface="Bahnschrift Condensed" panose="020B0502040204020203" pitchFamily="34" charset="0"/>
              </a:rPr>
              <a:t>Ellen</a:t>
            </a:r>
            <a:r>
              <a:rPr lang="pl-PL" sz="4000" dirty="0">
                <a:latin typeface="Bahnschrift Condensed" panose="020B0502040204020203" pitchFamily="34" charset="0"/>
              </a:rPr>
              <a:t> Whi­te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była już zupełnie ukształtowana z chwilą publikacji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The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Desire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of </a:t>
            </a:r>
            <a:r>
              <a:rPr lang="pl-PL" sz="40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Ages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w roku 1898.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Dążenie do lekceważe­nia The </a:t>
            </a:r>
            <a:r>
              <a:rPr lang="pl-PL" sz="4000" dirty="0" err="1">
                <a:latin typeface="Bahnschrift Condensed" panose="020B0502040204020203" pitchFamily="34" charset="0"/>
              </a:rPr>
              <a:t>Desire</a:t>
            </a:r>
            <a:r>
              <a:rPr lang="pl-PL" sz="4000" dirty="0">
                <a:latin typeface="Bahnschrift Condensed" panose="020B0502040204020203" pitchFamily="34" charset="0"/>
              </a:rPr>
              <a:t> of </a:t>
            </a:r>
            <a:r>
              <a:rPr lang="pl-PL" sz="4000" dirty="0" err="1">
                <a:latin typeface="Bahnschrift Condensed" panose="020B0502040204020203" pitchFamily="34" charset="0"/>
              </a:rPr>
              <a:t>Ages</a:t>
            </a:r>
            <a:r>
              <a:rPr lang="pl-PL" sz="4000" dirty="0">
                <a:latin typeface="Bahnschrift Condensed" panose="020B0502040204020203" pitchFamily="34" charset="0"/>
              </a:rPr>
              <a:t>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jako książki niereprezentatywnej dla poglądów au­torki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jest przejawem wypaczania oczywistych faktów,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kiedy są one sprzecz­ne z powziętymi z góry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poglądami i celami.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299F80A-5524-4C3B-897E-05605BBD6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0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920621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Wizje otrzymywane przez </a:t>
            </a:r>
            <a:r>
              <a:rPr lang="pl-PL" sz="4000" dirty="0" err="1">
                <a:latin typeface="Bahnschrift Condensed" panose="020B0502040204020203" pitchFamily="34" charset="0"/>
              </a:rPr>
              <a:t>Ellen</a:t>
            </a:r>
            <a:r>
              <a:rPr lang="pl-PL" sz="4000" dirty="0">
                <a:latin typeface="Bahnschrift Condensed" panose="020B0502040204020203" pitchFamily="34" charset="0"/>
              </a:rPr>
              <a:t> White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prowadziły Kościół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etapami ku pełnemu przyjęciu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biblijnej koncepcji Trójcy.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Koncepcja ta była w zasadzie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dopra­cowana w 1898 roku</a:t>
            </a:r>
            <a:r>
              <a:rPr lang="pl-PL" sz="4000" dirty="0">
                <a:latin typeface="Bahnschrift Condensed" panose="020B0502040204020203" pitchFamily="34" charset="0"/>
              </a:rPr>
              <a:t> z chwilą publikacji The </a:t>
            </a:r>
            <a:r>
              <a:rPr lang="pl-PL" sz="4000" dirty="0" err="1">
                <a:latin typeface="Bahnschrift Condensed" panose="020B0502040204020203" pitchFamily="34" charset="0"/>
              </a:rPr>
              <a:t>Desire</a:t>
            </a:r>
            <a:r>
              <a:rPr lang="pl-PL" sz="4000" dirty="0">
                <a:latin typeface="Bahnschrift Condensed" panose="020B0502040204020203" pitchFamily="34" charset="0"/>
              </a:rPr>
              <a:t> of </a:t>
            </a:r>
            <a:r>
              <a:rPr lang="pl-PL" sz="4000" dirty="0" err="1">
                <a:latin typeface="Bahnschrift Condensed" panose="020B0502040204020203" pitchFamily="34" charset="0"/>
              </a:rPr>
              <a:t>Ages</a:t>
            </a:r>
            <a:r>
              <a:rPr lang="pl-PL" sz="4000" dirty="0">
                <a:latin typeface="Bahnschrift Condensed" panose="020B0502040204020203" pitchFamily="34" charset="0"/>
              </a:rPr>
              <a:t>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a wypowie­dzi </a:t>
            </a:r>
            <a:r>
              <a:rPr lang="pl-PL" sz="4000" dirty="0" err="1">
                <a:latin typeface="Bahnschrift Condensed" panose="020B0502040204020203" pitchFamily="34" charset="0"/>
              </a:rPr>
              <a:t>Ellen</a:t>
            </a:r>
            <a:r>
              <a:rPr lang="pl-PL" sz="4000" dirty="0">
                <a:latin typeface="Bahnschrift Condensed" panose="020B0502040204020203" pitchFamily="34" charset="0"/>
              </a:rPr>
              <a:t> White w latach 1901-1906 były wystarczająco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jasne, by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1913 </a:t>
            </a:r>
            <a:r>
              <a:rPr lang="pl-PL" sz="4000" dirty="0">
                <a:latin typeface="Bahnschrift Condensed" panose="020B0502040204020203" pitchFamily="34" charset="0"/>
              </a:rPr>
              <a:t>roku redaktor naczelny </a:t>
            </a:r>
            <a:r>
              <a:rPr lang="pl-PL" sz="4000" dirty="0" err="1">
                <a:latin typeface="Bahnschrift Condensed" panose="020B0502040204020203" pitchFamily="34" charset="0"/>
              </a:rPr>
              <a:t>Review</a:t>
            </a:r>
            <a:r>
              <a:rPr lang="pl-PL" sz="4000" dirty="0">
                <a:latin typeface="Bahnschrift Condensed" panose="020B0502040204020203" pitchFamily="34" charset="0"/>
              </a:rPr>
              <a:t> and Herald mógł potwierdzić - bez obawo jej ewentualny sprzeciw - że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„boska Trójca" jest jedną z fundamental­nych zasad wiary adwentystów</a:t>
            </a:r>
            <a:r>
              <a:rPr lang="pl-PL" sz="4000" dirty="0">
                <a:latin typeface="Bahnschrift Condensed" panose="020B0502040204020203" pitchFamily="34" charset="0"/>
              </a:rPr>
              <a:t>.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7284DF3-9965-40E0-9495-F2EDDDDE2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3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920621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Tradycyjny dogmat Trójcy</a:t>
            </a:r>
            <a:r>
              <a:rPr lang="pl-PL" sz="4000" dirty="0">
                <a:latin typeface="Bahnschrift Condensed" panose="020B0502040204020203" pitchFamily="34" charset="0"/>
              </a:rPr>
              <a:t>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oparty na dualistycznych założeniach,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nie jest zgodny z nauczaniem biblijnym. Jedynym sposobem,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 jaki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pionierzy</a:t>
            </a:r>
            <a:r>
              <a:rPr lang="pl-PL" sz="4000" dirty="0">
                <a:latin typeface="Bahnschrift Condensed" panose="020B0502040204020203" pitchFamily="34" charset="0"/>
              </a:rPr>
              <a:t> mogli oddzielić biblijne elementy trynitaryzmu od tradycyjnych elemen­tów </a:t>
            </a:r>
            <a:r>
              <a:rPr lang="pl-PL" sz="4000" dirty="0" err="1">
                <a:latin typeface="Bahnschrift Condensed" panose="020B0502040204020203" pitchFamily="34" charset="0"/>
              </a:rPr>
              <a:t>trynitarnych</a:t>
            </a:r>
            <a:r>
              <a:rPr lang="pl-PL" sz="4000" dirty="0">
                <a:latin typeface="Bahnschrift Condensed" panose="020B0502040204020203" pitchFamily="34" charset="0"/>
              </a:rPr>
              <a:t> wierzeń, było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zupełne odrzucenie tradycji</a:t>
            </a:r>
            <a:r>
              <a:rPr lang="pl-PL" sz="4000" dirty="0">
                <a:latin typeface="Bahnschrift Condensed" panose="020B0502040204020203" pitchFamily="34" charset="0"/>
              </a:rPr>
              <a:t>, jako podsta­wy zasad wiary, i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mozolny, pracochłonny proces rekonstrukcji zasad wia­ry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wyłącznie na podstawie Pisma Świętego.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0733397-2600-44F7-B799-387229874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88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95D80EF-6EC4-4EF6-A0CD-003E53ECBCE2}"/>
              </a:ext>
            </a:extLst>
          </p:cNvPr>
          <p:cNvSpPr txBox="1"/>
          <p:nvPr/>
        </p:nvSpPr>
        <p:spPr>
          <a:xfrm>
            <a:off x="815438" y="705177"/>
            <a:ext cx="1219199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TRÓJCA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 ADWENTYŚCI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DNIA SIÓDMEGO</a:t>
            </a:r>
          </a:p>
          <a:p>
            <a:r>
              <a:rPr lang="pl-PL" sz="4800" b="1" dirty="0">
                <a:ln w="19050">
                  <a:noFill/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Progres objawienia</a:t>
            </a:r>
          </a:p>
        </p:txBody>
      </p:sp>
      <p:pic>
        <p:nvPicPr>
          <p:cNvPr id="6" name="Picture 8" descr="Large Blog Image – The Three Angels Fellowship">
            <a:extLst>
              <a:ext uri="{FF2B5EF4-FFF2-40B4-BE49-F238E27FC236}">
                <a16:creationId xmlns:a16="http://schemas.microsoft.com/office/drawing/2014/main" id="{A8F94587-B556-495F-A66E-38840B0C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8" y="396327"/>
            <a:ext cx="4876800" cy="48768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A7D2EDE-6ABC-43AC-B85B-A2CE5F0EE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228397"/>
            <a:ext cx="1219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Pionierzy prze­szli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etapy</a:t>
            </a:r>
            <a:r>
              <a:rPr lang="pl-PL" sz="4000" dirty="0">
                <a:latin typeface="Bahnschrift Condensed" panose="020B0502040204020203" pitchFamily="34" charset="0"/>
              </a:rPr>
              <a:t> podobne do tych,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jakimi kroczył niegdyś Kościół wczesnochrze­ścijański,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który stopniowo „docierał" do potrzeby akceptacji najpierw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rów­ności Chrystusa z Ojcem, a następnie Ich równości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i jedności także z Du­chem Świętym.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W tej wędrówce teologia naszych pionierów wykazywa­ła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chwilami</a:t>
            </a:r>
            <a:r>
              <a:rPr lang="pl-PL" sz="4000" dirty="0">
                <a:latin typeface="Bahnschrift Condensed" panose="020B0502040204020203" pitchFamily="34" charset="0"/>
              </a:rPr>
              <a:t> podobieństwa do pewnych historycznych herezji.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140598D-B049-4F80-B086-18542ACDF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21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228397"/>
            <a:ext cx="1219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Odrzuce</a:t>
            </a:r>
            <a:r>
              <a:rPr lang="pl-PL" sz="4000" dirty="0">
                <a:latin typeface="Bahnschrift Condensed" panose="020B0502040204020203" pitchFamily="34" charset="0"/>
              </a:rPr>
              <a:t>­nie przez nich tradycji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jako doktrynalnego autorytetu miało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wysoką cenę</a:t>
            </a:r>
            <a:r>
              <a:rPr lang="pl-PL" sz="4000" dirty="0">
                <a:latin typeface="Bahnschrift Condensed" panose="020B0502040204020203" pitchFamily="34" charset="0"/>
              </a:rPr>
              <a:t>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na którą składały się ostracyzm, z jakim spotykali się jako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rzekomi „here­tycy", oraz </a:t>
            </a:r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czas, który musieli poświęcić </a:t>
            </a:r>
          </a:p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na odkrywanie w Piśmie Świę­tym spójnej doktryny Boga</a:t>
            </a:r>
            <a:r>
              <a:rPr lang="pl-PL" sz="4000" dirty="0">
                <a:latin typeface="Bahnschrift Condensed" panose="020B0502040204020203" pitchFamily="34" charset="0"/>
              </a:rPr>
              <a:t>.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Jednak rezultaty pozwalają wierzyć, że Bóg prowadził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ich na każdym kroku tej wędrówki.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AD244CC-59E9-443A-8794-397850199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27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95D80EF-6EC4-4EF6-A0CD-003E53ECBCE2}"/>
              </a:ext>
            </a:extLst>
          </p:cNvPr>
          <p:cNvSpPr txBox="1"/>
          <p:nvPr/>
        </p:nvSpPr>
        <p:spPr>
          <a:xfrm>
            <a:off x="637308" y="797510"/>
            <a:ext cx="121919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TRÓJCA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 ADWENTYŚCI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DNIA SIÓDMEGO</a:t>
            </a:r>
          </a:p>
          <a:p>
            <a:r>
              <a:rPr lang="pl-PL" sz="4800" b="1" dirty="0">
                <a:ln w="19050">
                  <a:noFill/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Praktyczny wymiar wiary w Trójcę</a:t>
            </a:r>
          </a:p>
        </p:txBody>
      </p:sp>
      <p:pic>
        <p:nvPicPr>
          <p:cNvPr id="6" name="Picture 8" descr="Large Blog Image – The Three Angels Fellowship">
            <a:extLst>
              <a:ext uri="{FF2B5EF4-FFF2-40B4-BE49-F238E27FC236}">
                <a16:creationId xmlns:a16="http://schemas.microsoft.com/office/drawing/2014/main" id="{A8F94587-B556-495F-A66E-38840B0C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8" y="396327"/>
            <a:ext cx="4876800" cy="48768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332EBE2-01DD-4732-855C-A609DD348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5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ght From Heaven Photograph by Corey Hochachka">
            <a:extLst>
              <a:ext uri="{FF2B5EF4-FFF2-40B4-BE49-F238E27FC236}">
                <a16:creationId xmlns:a16="http://schemas.microsoft.com/office/drawing/2014/main" id="{7C58C6BA-C418-463C-922C-5D4130EDA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5D80EF-6EC4-4EF6-A0CD-003E53ECBCE2}"/>
              </a:ext>
            </a:extLst>
          </p:cNvPr>
          <p:cNvSpPr txBox="1"/>
          <p:nvPr/>
        </p:nvSpPr>
        <p:spPr>
          <a:xfrm>
            <a:off x="727336" y="599977"/>
            <a:ext cx="12191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ln w="19050">
                  <a:noFill/>
                </a:ln>
                <a:solidFill>
                  <a:srgbClr val="1A0A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DLACZEGO WIARA </a:t>
            </a:r>
          </a:p>
          <a:p>
            <a:r>
              <a:rPr lang="pl-PL" sz="9600" b="1" dirty="0">
                <a:ln w="19050">
                  <a:noFill/>
                </a:ln>
                <a:solidFill>
                  <a:srgbClr val="1A0A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W TRÓJCĘ </a:t>
            </a:r>
          </a:p>
          <a:p>
            <a:r>
              <a:rPr lang="pl-PL" sz="9600" b="1" dirty="0">
                <a:ln w="19050">
                  <a:noFill/>
                </a:ln>
                <a:solidFill>
                  <a:srgbClr val="1A0A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JEST WAŻNA?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14F4A8D-4CDE-415A-9265-184218DEB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8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628507"/>
            <a:ext cx="12192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Na ile ważna jest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teologiczna poprawność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w naszych rozważaniach na temat natury Boga?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Czy odrzucając Trójcę można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utracić zbawienie</a:t>
            </a:r>
            <a:r>
              <a:rPr lang="pl-PL" sz="4000" b="1" dirty="0">
                <a:latin typeface="Bahnschrift Condensed" panose="020B0502040204020203" pitchFamily="34" charset="0"/>
              </a:rPr>
              <a:t>?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Czy nauka o Trójcy ma znaczenie w procesie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poznawania Boga</a:t>
            </a:r>
            <a:r>
              <a:rPr lang="pl-PL" sz="4000" b="1" dirty="0">
                <a:latin typeface="Bahnschrift Condensed" panose="020B0502040204020203" pitchFamily="34" charset="0"/>
              </a:rPr>
              <a:t>?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Czy pomaga nam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zrozumieniu </a:t>
            </a:r>
            <a:r>
              <a:rPr lang="pl-PL" sz="4000" b="1" dirty="0">
                <a:latin typeface="Bahnschrift Condensed" panose="020B0502040204020203" pitchFamily="34" charset="0"/>
              </a:rPr>
              <a:t>planu zbawienia?</a:t>
            </a:r>
          </a:p>
          <a:p>
            <a:pPr algn="ctr"/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1C931C7-68F9-43D5-B303-CBCB942BE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86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628507"/>
            <a:ext cx="12192000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Poprawność doktrynalna </a:t>
            </a:r>
          </a:p>
          <a:p>
            <a:pPr algn="ctr"/>
            <a:r>
              <a:rPr lang="pl-PL" sz="11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NIE JEST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absolutnym wymogiem w kwestii zbawienia</a:t>
            </a:r>
          </a:p>
          <a:p>
            <a:pPr algn="ctr"/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C235AB-8851-4448-B9FB-0393A8B3A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79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2497976"/>
            <a:ext cx="12192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1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ALE…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1E28098-CF28-4F11-8A08-E21B790A0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4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0" y="1413063"/>
            <a:ext cx="12192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Fał­szywe doktryny i zła teologia </a:t>
            </a:r>
          </a:p>
          <a:p>
            <a:pPr algn="ctr"/>
            <a:r>
              <a:rPr lang="pl-PL" sz="96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mogą w znacznym stopniu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przyczynić się do osłabienia duchowego doświadczenia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głównie przez to, że deprecjo­nują albo zaburzają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pogląd na Boga. </a:t>
            </a:r>
            <a:endParaRPr lang="pl-PL" sz="28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670C1AF-A0B4-4E2A-9636-980FAC501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1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323850" y="1843950"/>
            <a:ext cx="115443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Jeśli Bóg jest miłością </a:t>
            </a:r>
            <a:r>
              <a:rPr lang="pl-PL" sz="4000" b="1" dirty="0">
                <a:latin typeface="Bahnschrift Condensed" panose="020B0502040204020203" pitchFamily="34" charset="0"/>
              </a:rPr>
              <a:t>(1 J 4:8) w głębi swej natury,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i jeśli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uczynił nas na Swoje podobieństwo</a:t>
            </a:r>
            <a:r>
              <a:rPr lang="pl-PL" sz="4000" b="1" dirty="0">
                <a:latin typeface="Bahnschrift Condensed" panose="020B0502040204020203" pitchFamily="34" charset="0"/>
              </a:rPr>
              <a:t>, ,,na obraz” Boga </a:t>
            </a:r>
            <a:br>
              <a:rPr lang="pl-PL" sz="4000" b="1" dirty="0">
                <a:latin typeface="Bahnschrift Condensed" panose="020B0502040204020203" pitchFamily="34" charset="0"/>
              </a:rPr>
            </a:br>
            <a:r>
              <a:rPr lang="pl-PL" sz="4000" b="1" dirty="0">
                <a:latin typeface="Bahnschrift Condensed" panose="020B0502040204020203" pitchFamily="34" charset="0"/>
              </a:rPr>
              <a:t>(Rdz 1:26-27), to znaczy, że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sednem człowieczeństwa jest życie </a:t>
            </a:r>
            <a:b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 społeczno-duchowej więzi nacechowanej miłością</a:t>
            </a:r>
            <a:r>
              <a:rPr lang="pl-PL" sz="4000" b="1" dirty="0">
                <a:latin typeface="Bahnschrift Condensed" panose="020B0502040204020203" pitchFamily="34" charset="0"/>
              </a:rPr>
              <a:t>, </a:t>
            </a:r>
            <a:br>
              <a:rPr lang="pl-PL" sz="4000" b="1" dirty="0">
                <a:latin typeface="Bahnschrift Condensed" panose="020B0502040204020203" pitchFamily="34" charset="0"/>
              </a:rPr>
            </a:br>
            <a:r>
              <a:rPr lang="pl-PL" sz="4000" b="1" dirty="0">
                <a:latin typeface="Bahnschrift Condensed" panose="020B0502040204020203" pitchFamily="34" charset="0"/>
              </a:rPr>
              <a:t>zaufaniem i uległością wobec Boga i bliź­nich.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AE738A8-E4BC-4035-840C-32B863576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323850" y="1536174"/>
            <a:ext cx="11544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Jeśli istotą natury Boga jest </a:t>
            </a:r>
          </a:p>
          <a:p>
            <a:pPr algn="ctr"/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wieczna, nieskończona i społeczna miłość</a:t>
            </a:r>
            <a:r>
              <a:rPr lang="pl-PL" sz="4000" b="1" dirty="0">
                <a:latin typeface="Bahnschrift Condensed" panose="020B0502040204020203" pitchFamily="34" charset="0"/>
              </a:rPr>
              <a:t>,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a Bóg uczynił nas na Swoje podobieństwo, to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sensem życia jest uczestniczenie w więzi miłości!</a:t>
            </a:r>
            <a:r>
              <a:rPr lang="pl-PL" sz="4000" b="1" dirty="0">
                <a:latin typeface="Bahnschrift Condensed" panose="020B0502040204020203" pitchFamily="34" charset="0"/>
              </a:rPr>
              <a:t> Innymi słowy, prawdziwa egzystencja polega na życiu zorientowanym na miłość, a nie na egocentrycznym zaspokajaniu własnych pragnień.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8955DC-66A4-4CC1-AE07-D735D1228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0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19211ABB-3C00-4A86-9C2F-BCFB58B13037}"/>
              </a:ext>
            </a:extLst>
          </p:cNvPr>
          <p:cNvSpPr/>
          <p:nvPr/>
        </p:nvSpPr>
        <p:spPr>
          <a:xfrm>
            <a:off x="1096489" y="675425"/>
            <a:ext cx="9999021" cy="5507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pl-PL" sz="4000" dirty="0">
                <a:latin typeface="Bahnschrift Condensed" panose="020B0502040204020203" pitchFamily="34" charset="0"/>
              </a:rPr>
              <a:t>dominacja antytrynitaryzmu (1846-1888)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pl-PL" sz="4000" dirty="0">
                <a:latin typeface="Bahnschrift Condensed" panose="020B0502040204020203" pitchFamily="34" charset="0"/>
              </a:rPr>
              <a:t>okres studiów nad dziełem odkupienia – nowe spojrzenie na naturę Chrystusa (1888-1898)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pl-PL" sz="4000" dirty="0">
                <a:latin typeface="Bahnschrift Condensed" panose="020B0502040204020203" pitchFamily="34" charset="0"/>
              </a:rPr>
              <a:t>zwrot ku trynitaryzmowi (1898-1915)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pl-PL" sz="4000" dirty="0">
                <a:latin typeface="Bahnschrift Condensed" panose="020B0502040204020203" pitchFamily="34" charset="0"/>
              </a:rPr>
              <a:t>zanik antytrynitaryzmu (1915-1946)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pl-PL" sz="4000" dirty="0">
                <a:latin typeface="Bahnschrift Condensed" panose="020B0502040204020203" pitchFamily="34" charset="0"/>
              </a:rPr>
              <a:t>dominacja trynitaryzmu (od 1946 do chwili obecnej)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B889A9-DBAC-4C99-9BD8-2FB817E49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0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323850" y="1536174"/>
            <a:ext cx="11544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Wspaniałą wieścią daną nam przez Stwórcę jest to,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że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On nie tylko stworzył nas </a:t>
            </a:r>
            <a:r>
              <a:rPr lang="pl-PL" sz="4000" b="1" dirty="0">
                <a:latin typeface="Bahnschrift Condensed" panose="020B0502040204020203" pitchFamily="34" charset="0"/>
              </a:rPr>
              <a:t>w zdumiewającym akcie miłości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(w pragnieniu poszerzenia kręgu </a:t>
            </a:r>
            <a:r>
              <a:rPr lang="pl-PL" sz="4000" b="1" dirty="0" err="1">
                <a:latin typeface="Bahnschrift Condensed" panose="020B0502040204020203" pitchFamily="34" charset="0"/>
              </a:rPr>
              <a:t>trynitarnej</a:t>
            </a:r>
            <a:r>
              <a:rPr lang="pl-PL" sz="4000" b="1" dirty="0">
                <a:latin typeface="Bahnschrift Condensed" panose="020B0502040204020203" pitchFamily="34" charset="0"/>
              </a:rPr>
              <a:t> miłości),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ale także postanowił nas odkupić, objawiając ofiarny aspekt tej miłości</a:t>
            </a:r>
            <a:r>
              <a:rPr lang="pl-PL" sz="4000" b="1" dirty="0">
                <a:latin typeface="Bahnschrift Condensed" panose="020B0502040204020203" pitchFamily="34" charset="0"/>
              </a:rPr>
              <a:t>. Właśnie w kontekście tej ofiarnej miłości praw­da o Trójcy zyskuje najmocniejsze potwierdzenie i jest najpełniej obja­wiona.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729FA87-06E3-4F13-8F39-2F1567FF3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0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323850" y="1843950"/>
            <a:ext cx="115443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Sednem planu zbawienia </a:t>
            </a:r>
            <a:r>
              <a:rPr lang="pl-PL" sz="4000" b="1" dirty="0">
                <a:latin typeface="Bahnschrift Condensed" panose="020B0502040204020203" pitchFamily="34" charset="0"/>
              </a:rPr>
              <a:t>było ofiarowanie Syna Bożego, </a:t>
            </a:r>
            <a:br>
              <a:rPr lang="pl-PL" sz="4000" b="1" dirty="0">
                <a:latin typeface="Bahnschrift Condensed" panose="020B0502040204020203" pitchFamily="34" charset="0"/>
              </a:rPr>
            </a:br>
            <a:r>
              <a:rPr lang="pl-PL" sz="4000" b="1" dirty="0">
                <a:latin typeface="Bahnschrift Condensed" panose="020B0502040204020203" pitchFamily="34" charset="0"/>
              </a:rPr>
              <a:t>aby przyszedł i żył z nami jako człowiek po to,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by pokazać nam, czym jest Boża miłość</a:t>
            </a:r>
            <a:r>
              <a:rPr lang="pl-PL" sz="4000" b="1" dirty="0">
                <a:latin typeface="Bahnschrift Condensed" panose="020B0502040204020203" pitchFamily="34" charset="0"/>
              </a:rPr>
              <a:t>. Kul­minacją misji Syna było oddanie życia </a:t>
            </a:r>
            <a:br>
              <a:rPr lang="pl-PL" sz="4000" b="1" dirty="0">
                <a:latin typeface="Bahnschrift Condensed" panose="020B0502040204020203" pitchFamily="34" charset="0"/>
              </a:rPr>
            </a:br>
            <a:r>
              <a:rPr lang="pl-PL" sz="4000" b="1" dirty="0">
                <a:latin typeface="Bahnschrift Condensed" panose="020B0502040204020203" pitchFamily="34" charset="0"/>
              </a:rPr>
              <a:t>w taki sposób, aby dać podstawę przebaczenia dla nas, pojednania i ostatecznego uzdrowienia z choro­by grzechu.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363CDA-876B-49F7-A16F-FC701E98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97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323850" y="1843950"/>
            <a:ext cx="115443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Tylko ten, który jest Bogiem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w najpełniejszym znaczeniu tego słowa,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może skutecznie </a:t>
            </a:r>
          </a:p>
          <a:p>
            <a:pPr algn="ctr"/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ukazać nam, jaki jest Bóg </a:t>
            </a:r>
            <a:r>
              <a:rPr lang="pl-PL" sz="4000" b="1" dirty="0">
                <a:latin typeface="Bahnschrift Condensed" panose="020B0502040204020203" pitchFamily="34" charset="0"/>
              </a:rPr>
              <a:t>(J 14:8-11; 1 Kor 1:21-24). A ponieważ Jezus był w pełni jedno w naturze i charakterze z Oj­cem,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mógł także w pełni ukazać prawdę o Bogu.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62D2AC-B876-459C-901B-014548B63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66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323850" y="1843950"/>
            <a:ext cx="115443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„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Chrystus jest równy Bogu, nieskończony i wszechmogący</a:t>
            </a:r>
            <a:r>
              <a:rPr lang="pl-PL" sz="4000" b="1" dirty="0">
                <a:latin typeface="Bahnschrift Condensed" panose="020B0502040204020203" pitchFamily="34" charset="0"/>
              </a:rPr>
              <a:t>.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On mógł zapłacić okup za wolność człowieka. (...)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On mógł powiedzieć</a:t>
            </a:r>
            <a:r>
              <a:rPr lang="pl-PL" sz="4000" b="1" dirty="0">
                <a:latin typeface="Bahnschrift Condensed" panose="020B0502040204020203" pitchFamily="34" charset="0"/>
              </a:rPr>
              <a:t> to, czego nie może powiedzieć najwyższy z aniołów: Mam moc nad moim życiem, «mam moc je położyć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i (...) mam moc wziąć je z powrotem.»”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04A24F8-ED67-4085-9256-D6067689B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8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323850" y="1228397"/>
            <a:ext cx="115443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Judaiści, muzułmanie, świadkowie Jehowy i pierwsi </a:t>
            </a:r>
            <a:r>
              <a:rPr lang="pl-PL" sz="4000" b="1" dirty="0" err="1">
                <a:latin typeface="Bahnschrift Condensed" panose="020B0502040204020203" pitchFamily="34" charset="0"/>
              </a:rPr>
              <a:t>nietrynitarni</a:t>
            </a:r>
            <a:r>
              <a:rPr lang="pl-PL" sz="4000" b="1" dirty="0">
                <a:latin typeface="Bahnschrift Condensed" panose="020B0502040204020203" pitchFamily="34" charset="0"/>
              </a:rPr>
              <a:t> ad­wentyści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nie posiadali wyraźnej doktryny usprawiedliwiającej łaski </a:t>
            </a:r>
            <a:r>
              <a:rPr lang="pl-PL" sz="4000" b="1" dirty="0">
                <a:latin typeface="Bahnschrift Condensed" panose="020B0502040204020203" pitchFamily="34" charset="0"/>
              </a:rPr>
              <a:t>opar­tej wyłącznie na zasługach Bożej sprawiedliwości. Dopiero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kiedy adwen­tyści stopniowo wychodzili </a:t>
            </a:r>
            <a:r>
              <a:rPr lang="pl-PL" sz="4000" b="1" dirty="0">
                <a:latin typeface="Bahnschrift Condensed" panose="020B0502040204020203" pitchFamily="34" charset="0"/>
              </a:rPr>
              <a:t>ze swojego </a:t>
            </a:r>
            <a:r>
              <a:rPr lang="pl-PL" sz="4000" b="1" dirty="0" err="1">
                <a:latin typeface="Bahnschrift Condensed" panose="020B0502040204020203" pitchFamily="34" charset="0"/>
              </a:rPr>
              <a:t>nietrynitarnego</a:t>
            </a:r>
            <a:r>
              <a:rPr lang="pl-PL" sz="4000" b="1" dirty="0">
                <a:latin typeface="Bahnschrift Condensed" panose="020B0502040204020203" pitchFamily="34" charset="0"/>
              </a:rPr>
              <a:t> pojmowania Bo­skości Chrystusa,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z coraz większą jasnością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zaczęli dostrzegać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usprawie­dliwienie wyłącznie z łaski przez wiarę.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5CDD621-05FD-4927-8257-A9A6F64E1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73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323850" y="1536174"/>
            <a:ext cx="11544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Pełnia Boskości Chry­stusa jest absolutnie konieczna </a:t>
            </a:r>
            <a:br>
              <a:rPr lang="pl-PL" sz="4000" b="1" dirty="0">
                <a:latin typeface="Bahnschrift Condensed" panose="020B0502040204020203" pitchFamily="34" charset="0"/>
              </a:rPr>
            </a:br>
            <a:r>
              <a:rPr lang="pl-PL" sz="4000" b="1" dirty="0">
                <a:latin typeface="Bahnschrift Condensed" panose="020B0502040204020203" pitchFamily="34" charset="0"/>
              </a:rPr>
              <a:t>nie tylko ze względu na Jego ofertę prze­baczenia czy usprawiedliwiającej łaski, ale daje także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moc przekształcają­cej łasce</a:t>
            </a:r>
            <a:r>
              <a:rPr lang="pl-PL" sz="4000" b="1" dirty="0">
                <a:latin typeface="Bahnschrift Condensed" panose="020B0502040204020203" pitchFamily="34" charset="0"/>
              </a:rPr>
              <a:t>. Grzech tak głęboko zdeformował Boże stworzenie, że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jedyną istotą zdolną je odrodzić </a:t>
            </a:r>
            <a:r>
              <a:rPr lang="pl-PL" sz="4000" b="1" dirty="0">
                <a:latin typeface="Bahnschrift Condensed" panose="020B0502040204020203" pitchFamily="34" charset="0"/>
              </a:rPr>
              <a:t>jest Ten, który czynnie uczestniczył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w dziele stwarza­nia - Boski Syn Boży!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D5D98E3-0D75-452E-9DA0-56D1AEA7E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1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323850" y="1536174"/>
            <a:ext cx="11544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Duch Święty</a:t>
            </a:r>
            <a:r>
              <a:rPr lang="pl-PL" sz="4000" b="1" dirty="0">
                <a:latin typeface="Bahnschrift Condensed" panose="020B0502040204020203" pitchFamily="34" charset="0"/>
              </a:rPr>
              <a:t>, który w pełni podziela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adopcyjne nastawienie Boga pałającego miłością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do swych zagubionych synów i córek,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może udzielić </a:t>
            </a:r>
            <a:r>
              <a:rPr lang="pl-PL" sz="4000" b="1" dirty="0">
                <a:latin typeface="Bahnschrift Condensed" panose="020B0502040204020203" pitchFamily="34" charset="0"/>
              </a:rPr>
              <a:t>Jego wyobcowanym ludzkim dzieciom „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ducha synostwa</a:t>
            </a:r>
            <a:r>
              <a:rPr lang="pl-PL" sz="4000" b="1" dirty="0">
                <a:latin typeface="Bahnschrift Condensed" panose="020B0502040204020203" pitchFamily="34" charset="0"/>
              </a:rPr>
              <a:t>,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w któ­rym wołamy: </a:t>
            </a:r>
            <a:r>
              <a:rPr lang="pl-PL" sz="4000" b="1" dirty="0" err="1">
                <a:latin typeface="Bahnschrift Condensed" panose="020B0502040204020203" pitchFamily="34" charset="0"/>
              </a:rPr>
              <a:t>Abba</a:t>
            </a:r>
            <a:r>
              <a:rPr lang="pl-PL" sz="4000" b="1" dirty="0">
                <a:latin typeface="Bahnschrift Condensed" panose="020B0502040204020203" pitchFamily="34" charset="0"/>
              </a:rPr>
              <a:t>, Ojcze! Ten to Duch świadczy wespół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z duchem na­szym, że dziećmi Bożymi jesteśmy.” (</a:t>
            </a:r>
            <a:r>
              <a:rPr lang="pl-PL" sz="4000" b="1" dirty="0" err="1">
                <a:latin typeface="Bahnschrift Condensed" panose="020B0502040204020203" pitchFamily="34" charset="0"/>
              </a:rPr>
              <a:t>Rz</a:t>
            </a:r>
            <a:r>
              <a:rPr lang="pl-PL" sz="4000" b="1" dirty="0">
                <a:latin typeface="Bahnschrift Condensed" panose="020B0502040204020203" pitchFamily="34" charset="0"/>
              </a:rPr>
              <a:t> 8:15-16)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221D6D7-0445-446F-BBC9-21B1B55C1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04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323850" y="1843950"/>
            <a:ext cx="115443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Odnawiająca funkcja Du­cha </a:t>
            </a:r>
            <a:r>
              <a:rPr lang="pl-PL" sz="4000" b="1" dirty="0">
                <a:latin typeface="Bahnschrift Condensed" panose="020B0502040204020203" pitchFamily="34" charset="0"/>
              </a:rPr>
              <a:t>jest ściśle związana z dziełem przynoszenia duchowego owocu. Tylko Boski Duch Święty, który współdziała z Chrystusem, prawdzi­wym Krzewem Winnym </a:t>
            </a:r>
            <a:br>
              <a:rPr lang="pl-PL" sz="4000" b="1" dirty="0">
                <a:latin typeface="Bahnschrift Condensed" panose="020B0502040204020203" pitchFamily="34" charset="0"/>
              </a:rPr>
            </a:br>
            <a:r>
              <a:rPr lang="pl-PL" sz="4000" b="1" dirty="0">
                <a:latin typeface="Bahnschrift Condensed" panose="020B0502040204020203" pitchFamily="34" charset="0"/>
              </a:rPr>
              <a:t>(J 15:1-11), jest w stanie zaszczepić w wierzących </a:t>
            </a:r>
          </a:p>
          <a:p>
            <a:pPr algn="ctr"/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,,pierwiastki Ducha”</a:t>
            </a:r>
            <a:r>
              <a:rPr lang="pl-PL" sz="4000" b="1" dirty="0">
                <a:latin typeface="Bahnschrift Condensed" panose="020B0502040204020203" pitchFamily="34" charset="0"/>
              </a:rPr>
              <a:t> (</a:t>
            </a:r>
            <a:r>
              <a:rPr lang="pl-PL" sz="4000" b="1" dirty="0" err="1">
                <a:latin typeface="Bahnschrift Condensed" panose="020B0502040204020203" pitchFamily="34" charset="0"/>
              </a:rPr>
              <a:t>Rz</a:t>
            </a:r>
            <a:r>
              <a:rPr lang="pl-PL" sz="4000" b="1" dirty="0">
                <a:latin typeface="Bahnschrift Condensed" panose="020B0502040204020203" pitchFamily="34" charset="0"/>
              </a:rPr>
              <a:t> 8:23 BG)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D451796-2159-4304-882F-2CEEEB939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7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323850" y="2151727"/>
            <a:ext cx="115443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 ,,Gdyby nie istniała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doskonała wie­lość osób </a:t>
            </a:r>
          </a:p>
          <a:p>
            <a:pPr algn="ctr"/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i doskonała jedność w samym Bogu</a:t>
            </a:r>
            <a:r>
              <a:rPr lang="pl-PL" sz="4000" b="1" dirty="0">
                <a:latin typeface="Bahnschrift Condensed" panose="020B0502040204020203" pitchFamily="34" charset="0"/>
              </a:rPr>
              <a:t>, to nie mielibyśmy </a:t>
            </a:r>
          </a:p>
          <a:p>
            <a:pPr algn="ctr"/>
            <a:r>
              <a:rPr lang="pl-PL" sz="4000" b="1" dirty="0">
                <a:latin typeface="Bahnschrift Condensed" panose="020B0502040204020203" pitchFamily="34" charset="0"/>
              </a:rPr>
              <a:t>pod­staw, by myśleć, że może istnieć jakakolwiek </a:t>
            </a:r>
            <a:r>
              <a:rPr lang="pl-PL" sz="4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ostateczna jedność</a:t>
            </a:r>
            <a:r>
              <a:rPr lang="pl-PL" sz="4000" b="1" dirty="0">
                <a:latin typeface="Bahnschrift Condensed" panose="020B0502040204020203" pitchFamily="34" charset="0"/>
              </a:rPr>
              <a:t> pomiędzy różnymi elementami także we wszechświecie.”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EF0102-BCFB-4BFF-BE41-5BAADCEBC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03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43C086-E8A7-4052-92DA-1B036FFDD348}"/>
              </a:ext>
            </a:extLst>
          </p:cNvPr>
          <p:cNvSpPr/>
          <p:nvPr/>
        </p:nvSpPr>
        <p:spPr>
          <a:xfrm>
            <a:off x="0" y="2705725"/>
            <a:ext cx="121920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l-PL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pl-PL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LEKTURA UZUPEŁNIAJĄCA</a:t>
            </a:r>
            <a:endParaRPr lang="pl-PL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F37ACEA-8AA0-4D17-8481-4A9C442D7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2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95D80EF-6EC4-4EF6-A0CD-003E53ECBCE2}"/>
              </a:ext>
            </a:extLst>
          </p:cNvPr>
          <p:cNvSpPr txBox="1"/>
          <p:nvPr/>
        </p:nvSpPr>
        <p:spPr>
          <a:xfrm>
            <a:off x="771895" y="705177"/>
            <a:ext cx="1219199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TRÓJCA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 ADWENTYŚCI </a:t>
            </a:r>
          </a:p>
          <a:p>
            <a:r>
              <a:rPr lang="pl-PL" sz="9600" b="1" dirty="0">
                <a:ln w="19050">
                  <a:solidFill>
                    <a:schemeClr val="bg1"/>
                  </a:solidFill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DNIA SIÓDMEGO</a:t>
            </a:r>
          </a:p>
          <a:p>
            <a:r>
              <a:rPr lang="pl-PL" sz="4800" b="1" dirty="0">
                <a:ln w="19050">
                  <a:noFill/>
                </a:ln>
                <a:solidFill>
                  <a:srgbClr val="1627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Dominacja antytrynitaryzmu (1846-1888)</a:t>
            </a:r>
          </a:p>
        </p:txBody>
      </p:sp>
      <p:pic>
        <p:nvPicPr>
          <p:cNvPr id="6" name="Picture 8" descr="Large Blog Image – The Three Angels Fellowship">
            <a:extLst>
              <a:ext uri="{FF2B5EF4-FFF2-40B4-BE49-F238E27FC236}">
                <a16:creationId xmlns:a16="http://schemas.microsoft.com/office/drawing/2014/main" id="{A8F94587-B556-495F-A66E-38840B0C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8" y="396327"/>
            <a:ext cx="4876800" cy="48768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5FA6697-CA0C-4416-A5A0-867C205AC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3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347C9C-3D10-4499-ADFA-F8549B6C3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994">
            <a:off x="147398" y="1028563"/>
            <a:ext cx="2939801" cy="3924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5C55F80-48CD-4141-A122-76C5292BA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009">
            <a:off x="1753653" y="2219993"/>
            <a:ext cx="3104590" cy="45307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99E17A8-078D-4198-94CC-FF1E5153C1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/>
          <a:stretch/>
        </p:blipFill>
        <p:spPr>
          <a:xfrm rot="21036449">
            <a:off x="4094110" y="944818"/>
            <a:ext cx="3216488" cy="45744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F1B2455-7851-44DD-81A8-A71EB48CD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571">
            <a:off x="6466913" y="2210343"/>
            <a:ext cx="3164249" cy="45500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wangelizacja">
            <a:extLst>
              <a:ext uri="{FF2B5EF4-FFF2-40B4-BE49-F238E27FC236}">
                <a16:creationId xmlns:a16="http://schemas.microsoft.com/office/drawing/2014/main" id="{433994B1-82B8-4CC4-BF74-AA4F0CF0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750">
            <a:off x="8946364" y="979932"/>
            <a:ext cx="3075590" cy="4508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A9FC7B-EE3F-4985-BCE0-CA1BA272FE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0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91C4119-83A3-47D4-BBF4-E157AEFA8C85}"/>
              </a:ext>
            </a:extLst>
          </p:cNvPr>
          <p:cNvSpPr/>
          <p:nvPr/>
        </p:nvSpPr>
        <p:spPr>
          <a:xfrm>
            <a:off x="1169158" y="1536174"/>
            <a:ext cx="98536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Od około 1846 do 1888 roku większość adwentystów odrzucała kon­cepcję Trójcy </a:t>
            </a:r>
            <a:r>
              <a:rPr lang="pl-PL" sz="4000" dirty="0">
                <a:latin typeface="Bahnschrift Condensed" panose="020B0502040204020203" pitchFamily="34" charset="0"/>
              </a:rPr>
              <a:t>- przynajmniej taką, </a:t>
            </a:r>
            <a:br>
              <a:rPr lang="pl-PL" sz="4000" dirty="0">
                <a:latin typeface="Bahnschrift Condensed" panose="020B0502040204020203" pitchFamily="34" charset="0"/>
              </a:rPr>
            </a:br>
            <a:r>
              <a:rPr lang="pl-PL" sz="4000" dirty="0">
                <a:latin typeface="Bahnschrift Condensed" panose="020B0502040204020203" pitchFamily="34" charset="0"/>
              </a:rPr>
              <a:t>jak ją wtedy rozumieli. Wszyscy wio­dący pisarze wśród adwentystów dnia siódmego byli antytrynitarzami, </a:t>
            </a:r>
          </a:p>
          <a:p>
            <a:pPr algn="ctr"/>
            <a:r>
              <a:rPr lang="pl-PL" sz="4000" dirty="0">
                <a:latin typeface="Bahnschrift Condensed" panose="020B0502040204020203" pitchFamily="34" charset="0"/>
              </a:rPr>
              <a:t>choć w ich pismach znajdujemy tu i ówdzie nawiązania do wyznaw­ców, którzy mieli </a:t>
            </a:r>
            <a:r>
              <a:rPr lang="pl-PL" sz="4000" dirty="0" err="1">
                <a:latin typeface="Bahnschrift Condensed" panose="020B0502040204020203" pitchFamily="34" charset="0"/>
              </a:rPr>
              <a:t>trynitarne</a:t>
            </a:r>
            <a:r>
              <a:rPr lang="pl-PL" sz="4000" dirty="0">
                <a:latin typeface="Bahnschrift Condensed" panose="020B0502040204020203" pitchFamily="34" charset="0"/>
              </a:rPr>
              <a:t> poglądy. </a:t>
            </a:r>
            <a:endParaRPr lang="pl-PL" sz="4000" b="1" dirty="0">
              <a:latin typeface="Bahnschrift Condensed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7695504-DC77-49C6-A4AA-11B7416DB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2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tyw pakietu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Motyw pakietu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4001</TotalTime>
  <Words>4313</Words>
  <Application>Microsoft Macintosh PowerPoint</Application>
  <PresentationFormat>Panoramiczny</PresentationFormat>
  <Paragraphs>374</Paragraphs>
  <Slides>80</Slides>
  <Notes>34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80</vt:i4>
      </vt:variant>
    </vt:vector>
  </HeadingPairs>
  <TitlesOfParts>
    <vt:vector size="86" baseType="lpstr">
      <vt:lpstr>Gungsuh</vt:lpstr>
      <vt:lpstr>Arial</vt:lpstr>
      <vt:lpstr>Bahnschrift Condensed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McA</dc:creator>
  <cp:lastModifiedBy>Daniel Kluska</cp:lastModifiedBy>
  <cp:revision>433</cp:revision>
  <dcterms:created xsi:type="dcterms:W3CDTF">2020-09-03T10:33:18Z</dcterms:created>
  <dcterms:modified xsi:type="dcterms:W3CDTF">2021-04-29T10:13:44Z</dcterms:modified>
</cp:coreProperties>
</file>